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7" r:id="rId2"/>
    <p:sldId id="300" r:id="rId3"/>
    <p:sldId id="301" r:id="rId4"/>
    <p:sldId id="30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98" r:id="rId13"/>
  </p:sldIdLst>
  <p:sldSz cx="9906000" cy="6858000" type="A4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9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Внедрение элементов системы управления выбросами парниковых газов в компаниях по данным </a:t>
            </a:r>
            <a:r>
              <a:rPr lang="en-US"/>
              <a:t>CDP</a:t>
            </a:r>
            <a:r>
              <a:rPr lang="ru-RU"/>
              <a:t>*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338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813482921808049"/>
          <c:y val="0.15087604786412553"/>
          <c:w val="0.4890661783792663"/>
          <c:h val="0.722152429096632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91DA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Sheet1!$C$2:$C$10</c:f>
              <c:strCache>
                <c:ptCount val="9"/>
                <c:pt idx="0">
                  <c:v>Подтверждение независимой организацией данных о прямых выбросах парниковых газов</c:v>
                </c:pt>
                <c:pt idx="1">
                  <c:v>Подтверждение независимой организацией данных об энергетических  косвенных выбросах парниковых газов</c:v>
                </c:pt>
                <c:pt idx="2">
                  <c:v>Учет прочих косвенных выбросов парниковых газов по по двум и более категориям</c:v>
                </c:pt>
                <c:pt idx="3">
                  <c:v>Наличие системы поощрения за осуществление деятельности, связанной с предотвращением климатических изменений </c:v>
                </c:pt>
                <c:pt idx="4">
                  <c:v>Реализация проектов, направленных на сокращение выбросов парниковых газов</c:v>
                </c:pt>
                <c:pt idx="5">
                  <c:v>Взаимодействие с государственными органами по разработке климатической политики и мер по сокращению выбросов </c:v>
                </c:pt>
                <c:pt idx="6">
                  <c:v>Разработка удельных целевых показателей сокращения выбросов парниковых газов</c:v>
                </c:pt>
                <c:pt idx="7">
                  <c:v>Абсолютные целевые показатели сокращения выбросов парниковых газов</c:v>
                </c:pt>
                <c:pt idx="8">
                  <c:v>Ответственность высшего руководства за  осуществление деятельности, связанной с предотвращением негативных климатических изменений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0">
                  <c:v>1133</c:v>
                </c:pt>
                <c:pt idx="1">
                  <c:v>1151</c:v>
                </c:pt>
                <c:pt idx="2">
                  <c:v>792</c:v>
                </c:pt>
                <c:pt idx="3">
                  <c:v>1349</c:v>
                </c:pt>
                <c:pt idx="4">
                  <c:v>1511</c:v>
                </c:pt>
                <c:pt idx="5">
                  <c:v>900</c:v>
                </c:pt>
                <c:pt idx="6">
                  <c:v>1601</c:v>
                </c:pt>
                <c:pt idx="7">
                  <c:v>1151</c:v>
                </c:pt>
                <c:pt idx="8">
                  <c:v>1691</c:v>
                </c:pt>
              </c:numCache>
            </c:numRef>
          </c:val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6D207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Sheet1!$C$2:$C$10</c:f>
              <c:strCache>
                <c:ptCount val="9"/>
                <c:pt idx="0">
                  <c:v>Подтверждение независимой организацией данных о прямых выбросах парниковых газов</c:v>
                </c:pt>
                <c:pt idx="1">
                  <c:v>Подтверждение независимой организацией данных об энергетических  косвенных выбросах парниковых газов</c:v>
                </c:pt>
                <c:pt idx="2">
                  <c:v>Учет прочих косвенных выбросов парниковых газов по по двум и более категориям</c:v>
                </c:pt>
                <c:pt idx="3">
                  <c:v>Наличие системы поощрения за осуществление деятельности, связанной с предотвращением климатических изменений </c:v>
                </c:pt>
                <c:pt idx="4">
                  <c:v>Реализация проектов, направленных на сокращение выбросов парниковых газов</c:v>
                </c:pt>
                <c:pt idx="5">
                  <c:v>Взаимодействие с государственными органами по разработке климатической политики и мер по сокращению выбросов </c:v>
                </c:pt>
                <c:pt idx="6">
                  <c:v>Разработка удельных целевых показателей сокращения выбросов парниковых газов</c:v>
                </c:pt>
                <c:pt idx="7">
                  <c:v>Абсолютные целевые показатели сокращения выбросов парниковых газов</c:v>
                </c:pt>
                <c:pt idx="8">
                  <c:v>Ответственность высшего руководства за  осуществление деятельности, связанной с предотвращением негативных климатических изменений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0">
                  <c:v>522</c:v>
                </c:pt>
                <c:pt idx="1">
                  <c:v>612</c:v>
                </c:pt>
                <c:pt idx="2">
                  <c:v>486</c:v>
                </c:pt>
                <c:pt idx="3">
                  <c:v>846</c:v>
                </c:pt>
                <c:pt idx="4">
                  <c:v>1079</c:v>
                </c:pt>
                <c:pt idx="5">
                  <c:v>378</c:v>
                </c:pt>
                <c:pt idx="6">
                  <c:v>846</c:v>
                </c:pt>
                <c:pt idx="7">
                  <c:v>684</c:v>
                </c:pt>
                <c:pt idx="8">
                  <c:v>1439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8966552"/>
        <c:axId val="180010224"/>
      </c:barChart>
      <c:catAx>
        <c:axId val="308966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10224"/>
        <c:crosses val="autoZero"/>
        <c:auto val="1"/>
        <c:lblAlgn val="l"/>
        <c:lblOffset val="100"/>
        <c:noMultiLvlLbl val="0"/>
      </c:catAx>
      <c:valAx>
        <c:axId val="18001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338D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338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6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416051027976924"/>
          <c:y val="0.94233896791443117"/>
          <c:w val="0.38841801273681087"/>
          <c:h val="4.60996491074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338D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>
          <a:solidFill>
            <a:srgbClr val="00338D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243134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9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8" y="1422400"/>
            <a:ext cx="1746000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51100" y="1422400"/>
            <a:ext cx="696595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88297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46338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52951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506662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9281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1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39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43900" y="1422400"/>
            <a:ext cx="437315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3830800"/>
            <a:ext cx="89281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88950" y="1422400"/>
            <a:ext cx="89281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53100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889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5730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53099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573050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950" y="1422400"/>
            <a:ext cx="892810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4668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783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1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597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4300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002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1620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1597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4300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7002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9705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7970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68983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49016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290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2088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83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9016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29050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6310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6310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57201" y="3191932"/>
            <a:ext cx="1191600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6310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6310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4100849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5391752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4100849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5391752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9571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4390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390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54324" y="4241200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775459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54324" y="1428430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54324" y="3890142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241200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3890142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8996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64824" y="3829182"/>
            <a:ext cx="4352225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422400"/>
            <a:ext cx="4352225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99450" y="3829182"/>
            <a:ext cx="4361750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422400"/>
            <a:ext cx="4361750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6286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243134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72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204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103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168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591450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0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7876" y="1177925"/>
            <a:ext cx="4369173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51705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88950" y="6320118"/>
            <a:ext cx="4602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  <a:endParaRPr lang="ru-RU" sz="600" kern="1200" noProof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16271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59580" y="820739"/>
            <a:ext cx="3739884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59580" y="2070735"/>
            <a:ext cx="3740400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659580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5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82867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71599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5999" y="52403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15999" y="6029325"/>
            <a:ext cx="7375525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5999" y="43132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38" y="3061555"/>
            <a:ext cx="1325883" cy="381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715999" y="3061555"/>
            <a:ext cx="1240265" cy="384049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12634" y="3554085"/>
            <a:ext cx="18983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100" b="1" i="0" kern="0" dirty="0" smtClean="0">
                <a:solidFill>
                  <a:srgbClr val="00338D"/>
                </a:solidFill>
                <a:latin typeface="+mn-lt"/>
                <a:cs typeface="Univers for KPMG"/>
              </a:rPr>
              <a:t>kpmg.ru</a:t>
            </a:r>
          </a:p>
        </p:txBody>
      </p:sp>
      <p:sp>
        <p:nvSpPr>
          <p:cNvPr id="11" name="Rectangle 1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784636" y="3554085"/>
            <a:ext cx="12382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b="1" i="0" kern="0" dirty="0" smtClean="0">
                <a:solidFill>
                  <a:schemeClr val="tx2"/>
                </a:solidFill>
                <a:latin typeface="+mn-lt"/>
                <a:ea typeface="Univers for KPMG" pitchFamily="18" charset="0"/>
                <a:cs typeface="Univers for KPMG"/>
              </a:rPr>
              <a:t>kpmg.com/app</a:t>
            </a:r>
            <a:endParaRPr lang="en-GB" sz="1100" b="1" i="0" kern="0" dirty="0">
              <a:solidFill>
                <a:schemeClr val="tx2"/>
              </a:solidFill>
              <a:latin typeface="+mn-lt"/>
              <a:cs typeface="Univers for KPMG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28800" y="6687742"/>
            <a:ext cx="5934075" cy="122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Статус документа: Конфиденциально</a:t>
            </a:r>
            <a:endParaRPr lang="en-GB" sz="6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pos="31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5540" y="188080"/>
            <a:ext cx="7218736" cy="576262"/>
          </a:xfrm>
        </p:spPr>
        <p:txBody>
          <a:bodyPr/>
          <a:lstStyle>
            <a:lvl1pPr>
              <a:defRPr sz="2200">
                <a:solidFill>
                  <a:srgbClr val="0033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2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906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9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7877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6663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0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6662" y="1177925"/>
            <a:ext cx="4370387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1824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1422400"/>
            <a:ext cx="8918242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9027000" y="6320118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48364" y="6320118"/>
            <a:ext cx="68445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2016 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 Все права защищены. </a:t>
            </a:r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488950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28800" y="6687742"/>
            <a:ext cx="5934075" cy="122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Статус документа: Конфиденциально</a:t>
            </a:r>
            <a:endParaRPr lang="en-GB" sz="600" b="1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0" r:id="rId2"/>
    <p:sldLayoutId id="2147483680" r:id="rId3"/>
    <p:sldLayoutId id="2147483703" r:id="rId4"/>
    <p:sldLayoutId id="2147483661" r:id="rId5"/>
    <p:sldLayoutId id="2147483709" r:id="rId6"/>
    <p:sldLayoutId id="2147483707" r:id="rId7"/>
    <p:sldLayoutId id="2147483729" r:id="rId8"/>
    <p:sldLayoutId id="2147483708" r:id="rId9"/>
    <p:sldLayoutId id="2147483723" r:id="rId10"/>
    <p:sldLayoutId id="2147483726" r:id="rId11"/>
    <p:sldLayoutId id="2147483730" r:id="rId12"/>
    <p:sldLayoutId id="2147483666" r:id="rId13"/>
    <p:sldLayoutId id="2147483705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701" r:id="rId21"/>
    <p:sldLayoutId id="2147483697" r:id="rId22"/>
    <p:sldLayoutId id="2147483698" r:id="rId23"/>
    <p:sldLayoutId id="2147483699" r:id="rId24"/>
    <p:sldLayoutId id="2147483711" r:id="rId25"/>
    <p:sldLayoutId id="2147483712" r:id="rId26"/>
    <p:sldLayoutId id="2147483682" r:id="rId27"/>
    <p:sldLayoutId id="2147483683" r:id="rId28"/>
    <p:sldLayoutId id="2147483684" r:id="rId29"/>
    <p:sldLayoutId id="2147483685" r:id="rId30"/>
    <p:sldLayoutId id="2147483720" r:id="rId31"/>
    <p:sldLayoutId id="2147483721" r:id="rId32"/>
    <p:sldLayoutId id="2147483719" r:id="rId33"/>
    <p:sldLayoutId id="2147483728" r:id="rId34"/>
    <p:sldLayoutId id="2147483667" r:id="rId35"/>
    <p:sldLayoutId id="2147483731" r:id="rId3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5932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3061" userDrawn="1">
          <p15:clr>
            <a:srgbClr val="F26B43"/>
          </p15:clr>
        </p15:guide>
        <p15:guide id="9" pos="31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Система корпоративного мониторинга выбросов парниковых газов, как основа принятия управленческих решений в области </a:t>
            </a:r>
            <a:r>
              <a:rPr lang="ru-RU" sz="6000" dirty="0" err="1"/>
              <a:t>низкоуглеродного</a:t>
            </a:r>
            <a:r>
              <a:rPr lang="ru-RU" sz="6000" dirty="0"/>
              <a:t> развития.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36108" y="5653435"/>
            <a:ext cx="6687092" cy="216000"/>
          </a:xfrm>
        </p:spPr>
        <p:txBody>
          <a:bodyPr/>
          <a:lstStyle/>
          <a:p>
            <a:r>
              <a:rPr lang="ru-RU" dirty="0"/>
              <a:t>Владимир Лукин</a:t>
            </a:r>
          </a:p>
          <a:p>
            <a:r>
              <a:rPr lang="ru-RU" b="0" dirty="0"/>
              <a:t>Май 2016 г.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аккредитация </a:t>
            </a: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8946762" y="1192073"/>
            <a:ext cx="470288" cy="685235"/>
          </a:xfrm>
          <a:prstGeom prst="chevron">
            <a:avLst>
              <a:gd name="adj" fmla="val 42188"/>
            </a:avLst>
          </a:prstGeom>
          <a:solidFill>
            <a:srgbClr val="EAAA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4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32362" y="1117603"/>
            <a:ext cx="8697576" cy="812233"/>
          </a:xfrm>
          <a:prstGeom prst="homePlate">
            <a:avLst>
              <a:gd name="adj" fmla="val 24461"/>
            </a:avLst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marL="514350"/>
            <a:endParaRPr lang="ru-RU" sz="1200" b="1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768" y="1212098"/>
            <a:ext cx="7770657" cy="62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Задачи и функции государственной аккредитации органов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проверке и заверению заявлений по парниковым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газам  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3688" y="1246583"/>
            <a:ext cx="583346" cy="583346"/>
            <a:chOff x="238878" y="2360813"/>
            <a:chExt cx="604958" cy="604958"/>
          </a:xfrm>
        </p:grpSpPr>
        <p:sp>
          <p:nvSpPr>
            <p:cNvPr id="9" name="Oval 8"/>
            <p:cNvSpPr/>
            <p:nvPr/>
          </p:nvSpPr>
          <p:spPr>
            <a:xfrm rot="10800000">
              <a:off x="238878" y="2360813"/>
              <a:ext cx="604958" cy="604958"/>
            </a:xfrm>
            <a:prstGeom prst="ellipse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54" dirty="0">
                <a:latin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2232" y="2404167"/>
              <a:ext cx="518251" cy="518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338D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0468" y="1396954"/>
            <a:ext cx="369785" cy="321952"/>
            <a:chOff x="3473218" y="3569909"/>
            <a:chExt cx="638175" cy="555625"/>
          </a:xfrm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57393" y="3569909"/>
              <a:ext cx="254000" cy="254000"/>
            </a:xfrm>
            <a:custGeom>
              <a:avLst/>
              <a:gdLst>
                <a:gd name="T0" fmla="*/ 147 w 147"/>
                <a:gd name="T1" fmla="*/ 82 h 147"/>
                <a:gd name="T2" fmla="*/ 147 w 147"/>
                <a:gd name="T3" fmla="*/ 65 h 147"/>
                <a:gd name="T4" fmla="*/ 132 w 147"/>
                <a:gd name="T5" fmla="*/ 61 h 147"/>
                <a:gd name="T6" fmla="*/ 124 w 147"/>
                <a:gd name="T7" fmla="*/ 42 h 147"/>
                <a:gd name="T8" fmla="*/ 131 w 147"/>
                <a:gd name="T9" fmla="*/ 28 h 147"/>
                <a:gd name="T10" fmla="*/ 119 w 147"/>
                <a:gd name="T11" fmla="*/ 16 h 147"/>
                <a:gd name="T12" fmla="*/ 105 w 147"/>
                <a:gd name="T13" fmla="*/ 23 h 147"/>
                <a:gd name="T14" fmla="*/ 87 w 147"/>
                <a:gd name="T15" fmla="*/ 15 h 147"/>
                <a:gd name="T16" fmla="*/ 82 w 147"/>
                <a:gd name="T17" fmla="*/ 0 h 147"/>
                <a:gd name="T18" fmla="*/ 65 w 147"/>
                <a:gd name="T19" fmla="*/ 0 h 147"/>
                <a:gd name="T20" fmla="*/ 60 w 147"/>
                <a:gd name="T21" fmla="*/ 15 h 147"/>
                <a:gd name="T22" fmla="*/ 41 w 147"/>
                <a:gd name="T23" fmla="*/ 23 h 147"/>
                <a:gd name="T24" fmla="*/ 27 w 147"/>
                <a:gd name="T25" fmla="*/ 16 h 147"/>
                <a:gd name="T26" fmla="*/ 15 w 147"/>
                <a:gd name="T27" fmla="*/ 28 h 147"/>
                <a:gd name="T28" fmla="*/ 22 w 147"/>
                <a:gd name="T29" fmla="*/ 42 h 147"/>
                <a:gd name="T30" fmla="*/ 14 w 147"/>
                <a:gd name="T31" fmla="*/ 61 h 147"/>
                <a:gd name="T32" fmla="*/ 0 w 147"/>
                <a:gd name="T33" fmla="*/ 65 h 147"/>
                <a:gd name="T34" fmla="*/ 0 w 147"/>
                <a:gd name="T35" fmla="*/ 82 h 147"/>
                <a:gd name="T36" fmla="*/ 14 w 147"/>
                <a:gd name="T37" fmla="*/ 87 h 147"/>
                <a:gd name="T38" fmla="*/ 22 w 147"/>
                <a:gd name="T39" fmla="*/ 106 h 147"/>
                <a:gd name="T40" fmla="*/ 15 w 147"/>
                <a:gd name="T41" fmla="*/ 120 h 147"/>
                <a:gd name="T42" fmla="*/ 27 w 147"/>
                <a:gd name="T43" fmla="*/ 132 h 147"/>
                <a:gd name="T44" fmla="*/ 41 w 147"/>
                <a:gd name="T45" fmla="*/ 125 h 147"/>
                <a:gd name="T46" fmla="*/ 60 w 147"/>
                <a:gd name="T47" fmla="*/ 133 h 147"/>
                <a:gd name="T48" fmla="*/ 65 w 147"/>
                <a:gd name="T49" fmla="*/ 147 h 147"/>
                <a:gd name="T50" fmla="*/ 82 w 147"/>
                <a:gd name="T51" fmla="*/ 147 h 147"/>
                <a:gd name="T52" fmla="*/ 87 w 147"/>
                <a:gd name="T53" fmla="*/ 133 h 147"/>
                <a:gd name="T54" fmla="*/ 105 w 147"/>
                <a:gd name="T55" fmla="*/ 125 h 147"/>
                <a:gd name="T56" fmla="*/ 119 w 147"/>
                <a:gd name="T57" fmla="*/ 132 h 147"/>
                <a:gd name="T58" fmla="*/ 131 w 147"/>
                <a:gd name="T59" fmla="*/ 120 h 147"/>
                <a:gd name="T60" fmla="*/ 124 w 147"/>
                <a:gd name="T61" fmla="*/ 106 h 147"/>
                <a:gd name="T62" fmla="*/ 132 w 147"/>
                <a:gd name="T63" fmla="*/ 87 h 147"/>
                <a:gd name="T64" fmla="*/ 147 w 147"/>
                <a:gd name="T65" fmla="*/ 82 h 147"/>
                <a:gd name="T66" fmla="*/ 73 w 147"/>
                <a:gd name="T67" fmla="*/ 106 h 147"/>
                <a:gd name="T68" fmla="*/ 41 w 147"/>
                <a:gd name="T69" fmla="*/ 74 h 147"/>
                <a:gd name="T70" fmla="*/ 73 w 147"/>
                <a:gd name="T71" fmla="*/ 42 h 147"/>
                <a:gd name="T72" fmla="*/ 105 w 147"/>
                <a:gd name="T73" fmla="*/ 74 h 147"/>
                <a:gd name="T74" fmla="*/ 73 w 147"/>
                <a:gd name="T75" fmla="*/ 10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47">
                  <a:moveTo>
                    <a:pt x="147" y="82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0" y="54"/>
                    <a:pt x="128" y="47"/>
                    <a:pt x="124" y="42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0" y="19"/>
                    <a:pt x="93" y="17"/>
                    <a:pt x="87" y="1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3" y="17"/>
                    <a:pt x="47" y="19"/>
                    <a:pt x="41" y="23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7"/>
                    <a:pt x="16" y="54"/>
                    <a:pt x="14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94"/>
                    <a:pt x="19" y="100"/>
                    <a:pt x="22" y="106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7" y="129"/>
                    <a:pt x="53" y="131"/>
                    <a:pt x="60" y="133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3" y="131"/>
                    <a:pt x="100" y="129"/>
                    <a:pt x="105" y="125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8" y="100"/>
                    <a:pt x="130" y="94"/>
                    <a:pt x="132" y="87"/>
                  </a:cubicBezTo>
                  <a:lnTo>
                    <a:pt x="147" y="82"/>
                  </a:lnTo>
                  <a:close/>
                  <a:moveTo>
                    <a:pt x="73" y="106"/>
                  </a:moveTo>
                  <a:cubicBezTo>
                    <a:pt x="55" y="106"/>
                    <a:pt x="41" y="92"/>
                    <a:pt x="41" y="74"/>
                  </a:cubicBezTo>
                  <a:cubicBezTo>
                    <a:pt x="41" y="56"/>
                    <a:pt x="55" y="42"/>
                    <a:pt x="73" y="42"/>
                  </a:cubicBezTo>
                  <a:cubicBezTo>
                    <a:pt x="91" y="42"/>
                    <a:pt x="105" y="56"/>
                    <a:pt x="105" y="74"/>
                  </a:cubicBezTo>
                  <a:cubicBezTo>
                    <a:pt x="105" y="92"/>
                    <a:pt x="91" y="106"/>
                    <a:pt x="73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473218" y="3642934"/>
              <a:ext cx="174625" cy="174625"/>
            </a:xfrm>
            <a:custGeom>
              <a:avLst/>
              <a:gdLst>
                <a:gd name="T0" fmla="*/ 101 w 101"/>
                <a:gd name="T1" fmla="*/ 56 h 101"/>
                <a:gd name="T2" fmla="*/ 101 w 101"/>
                <a:gd name="T3" fmla="*/ 44 h 101"/>
                <a:gd name="T4" fmla="*/ 91 w 101"/>
                <a:gd name="T5" fmla="*/ 41 h 101"/>
                <a:gd name="T6" fmla="*/ 85 w 101"/>
                <a:gd name="T7" fmla="*/ 28 h 101"/>
                <a:gd name="T8" fmla="*/ 90 w 101"/>
                <a:gd name="T9" fmla="*/ 19 h 101"/>
                <a:gd name="T10" fmla="*/ 82 w 101"/>
                <a:gd name="T11" fmla="*/ 10 h 101"/>
                <a:gd name="T12" fmla="*/ 72 w 101"/>
                <a:gd name="T13" fmla="*/ 15 h 101"/>
                <a:gd name="T14" fmla="*/ 60 w 101"/>
                <a:gd name="T15" fmla="*/ 10 h 101"/>
                <a:gd name="T16" fmla="*/ 56 w 101"/>
                <a:gd name="T17" fmla="*/ 0 h 101"/>
                <a:gd name="T18" fmla="*/ 45 w 101"/>
                <a:gd name="T19" fmla="*/ 0 h 101"/>
                <a:gd name="T20" fmla="*/ 41 w 101"/>
                <a:gd name="T21" fmla="*/ 10 h 101"/>
                <a:gd name="T22" fmla="*/ 28 w 101"/>
                <a:gd name="T23" fmla="*/ 15 h 101"/>
                <a:gd name="T24" fmla="*/ 19 w 101"/>
                <a:gd name="T25" fmla="*/ 10 h 101"/>
                <a:gd name="T26" fmla="*/ 11 w 101"/>
                <a:gd name="T27" fmla="*/ 19 h 101"/>
                <a:gd name="T28" fmla="*/ 15 w 101"/>
                <a:gd name="T29" fmla="*/ 28 h 101"/>
                <a:gd name="T30" fmla="*/ 10 w 101"/>
                <a:gd name="T31" fmla="*/ 41 h 101"/>
                <a:gd name="T32" fmla="*/ 0 w 101"/>
                <a:gd name="T33" fmla="*/ 44 h 101"/>
                <a:gd name="T34" fmla="*/ 0 w 101"/>
                <a:gd name="T35" fmla="*/ 56 h 101"/>
                <a:gd name="T36" fmla="*/ 10 w 101"/>
                <a:gd name="T37" fmla="*/ 59 h 101"/>
                <a:gd name="T38" fmla="*/ 15 w 101"/>
                <a:gd name="T39" fmla="*/ 72 h 101"/>
                <a:gd name="T40" fmla="*/ 11 w 101"/>
                <a:gd name="T41" fmla="*/ 82 h 101"/>
                <a:gd name="T42" fmla="*/ 19 w 101"/>
                <a:gd name="T43" fmla="*/ 90 h 101"/>
                <a:gd name="T44" fmla="*/ 28 w 101"/>
                <a:gd name="T45" fmla="*/ 85 h 101"/>
                <a:gd name="T46" fmla="*/ 41 w 101"/>
                <a:gd name="T47" fmla="*/ 91 h 101"/>
                <a:gd name="T48" fmla="*/ 45 w 101"/>
                <a:gd name="T49" fmla="*/ 101 h 101"/>
                <a:gd name="T50" fmla="*/ 56 w 101"/>
                <a:gd name="T51" fmla="*/ 101 h 101"/>
                <a:gd name="T52" fmla="*/ 60 w 101"/>
                <a:gd name="T53" fmla="*/ 91 h 101"/>
                <a:gd name="T54" fmla="*/ 72 w 101"/>
                <a:gd name="T55" fmla="*/ 85 h 101"/>
                <a:gd name="T56" fmla="*/ 82 w 101"/>
                <a:gd name="T57" fmla="*/ 90 h 101"/>
                <a:gd name="T58" fmla="*/ 90 w 101"/>
                <a:gd name="T59" fmla="*/ 82 h 101"/>
                <a:gd name="T60" fmla="*/ 85 w 101"/>
                <a:gd name="T61" fmla="*/ 72 h 101"/>
                <a:gd name="T62" fmla="*/ 91 w 101"/>
                <a:gd name="T63" fmla="*/ 59 h 101"/>
                <a:gd name="T64" fmla="*/ 101 w 101"/>
                <a:gd name="T65" fmla="*/ 56 h 101"/>
                <a:gd name="T66" fmla="*/ 50 w 101"/>
                <a:gd name="T67" fmla="*/ 72 h 101"/>
                <a:gd name="T68" fmla="*/ 28 w 101"/>
                <a:gd name="T69" fmla="*/ 50 h 101"/>
                <a:gd name="T70" fmla="*/ 50 w 101"/>
                <a:gd name="T71" fmla="*/ 28 h 101"/>
                <a:gd name="T72" fmla="*/ 73 w 101"/>
                <a:gd name="T73" fmla="*/ 50 h 101"/>
                <a:gd name="T74" fmla="*/ 50 w 101"/>
                <a:gd name="T75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01" y="56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36"/>
                    <a:pt x="88" y="32"/>
                    <a:pt x="85" y="28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3"/>
                    <a:pt x="64" y="11"/>
                    <a:pt x="60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2" y="13"/>
                    <a:pt x="28" y="1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32"/>
                    <a:pt x="11" y="36"/>
                    <a:pt x="10" y="4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4"/>
                    <a:pt x="13" y="68"/>
                    <a:pt x="15" y="7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2" y="88"/>
                    <a:pt x="37" y="90"/>
                    <a:pt x="41" y="9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4" y="90"/>
                    <a:pt x="69" y="88"/>
                    <a:pt x="72" y="85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8" y="68"/>
                    <a:pt x="90" y="64"/>
                    <a:pt x="91" y="59"/>
                  </a:cubicBezTo>
                  <a:lnTo>
                    <a:pt x="101" y="56"/>
                  </a:ln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3" y="28"/>
                    <a:pt x="73" y="38"/>
                    <a:pt x="73" y="50"/>
                  </a:cubicBezTo>
                  <a:cubicBezTo>
                    <a:pt x="73" y="62"/>
                    <a:pt x="63" y="72"/>
                    <a:pt x="5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3562118" y="3725484"/>
              <a:ext cx="401638" cy="400050"/>
            </a:xfrm>
            <a:custGeom>
              <a:avLst/>
              <a:gdLst>
                <a:gd name="T0" fmla="*/ 222 w 232"/>
                <a:gd name="T1" fmla="*/ 171 h 232"/>
                <a:gd name="T2" fmla="*/ 232 w 232"/>
                <a:gd name="T3" fmla="*/ 146 h 232"/>
                <a:gd name="T4" fmla="*/ 212 w 232"/>
                <a:gd name="T5" fmla="*/ 130 h 232"/>
                <a:gd name="T6" fmla="*/ 211 w 232"/>
                <a:gd name="T7" fmla="*/ 97 h 232"/>
                <a:gd name="T8" fmla="*/ 230 w 232"/>
                <a:gd name="T9" fmla="*/ 80 h 232"/>
                <a:gd name="T10" fmla="*/ 219 w 232"/>
                <a:gd name="T11" fmla="*/ 55 h 232"/>
                <a:gd name="T12" fmla="*/ 194 w 232"/>
                <a:gd name="T13" fmla="*/ 57 h 232"/>
                <a:gd name="T14" fmla="*/ 170 w 232"/>
                <a:gd name="T15" fmla="*/ 35 h 232"/>
                <a:gd name="T16" fmla="*/ 171 w 232"/>
                <a:gd name="T17" fmla="*/ 10 h 232"/>
                <a:gd name="T18" fmla="*/ 146 w 232"/>
                <a:gd name="T19" fmla="*/ 0 h 232"/>
                <a:gd name="T20" fmla="*/ 130 w 232"/>
                <a:gd name="T21" fmla="*/ 19 h 232"/>
                <a:gd name="T22" fmla="*/ 97 w 232"/>
                <a:gd name="T23" fmla="*/ 20 h 232"/>
                <a:gd name="T24" fmla="*/ 80 w 232"/>
                <a:gd name="T25" fmla="*/ 2 h 232"/>
                <a:gd name="T26" fmla="*/ 55 w 232"/>
                <a:gd name="T27" fmla="*/ 13 h 232"/>
                <a:gd name="T28" fmla="*/ 57 w 232"/>
                <a:gd name="T29" fmla="*/ 38 h 232"/>
                <a:gd name="T30" fmla="*/ 35 w 232"/>
                <a:gd name="T31" fmla="*/ 62 h 232"/>
                <a:gd name="T32" fmla="*/ 10 w 232"/>
                <a:gd name="T33" fmla="*/ 60 h 232"/>
                <a:gd name="T34" fmla="*/ 0 w 232"/>
                <a:gd name="T35" fmla="*/ 86 h 232"/>
                <a:gd name="T36" fmla="*/ 19 w 232"/>
                <a:gd name="T37" fmla="*/ 102 h 232"/>
                <a:gd name="T38" fmla="*/ 20 w 232"/>
                <a:gd name="T39" fmla="*/ 135 h 232"/>
                <a:gd name="T40" fmla="*/ 2 w 232"/>
                <a:gd name="T41" fmla="*/ 152 h 232"/>
                <a:gd name="T42" fmla="*/ 13 w 232"/>
                <a:gd name="T43" fmla="*/ 177 h 232"/>
                <a:gd name="T44" fmla="*/ 38 w 232"/>
                <a:gd name="T45" fmla="*/ 174 h 232"/>
                <a:gd name="T46" fmla="*/ 61 w 232"/>
                <a:gd name="T47" fmla="*/ 197 h 232"/>
                <a:gd name="T48" fmla="*/ 60 w 232"/>
                <a:gd name="T49" fmla="*/ 222 h 232"/>
                <a:gd name="T50" fmla="*/ 86 w 232"/>
                <a:gd name="T51" fmla="*/ 232 h 232"/>
                <a:gd name="T52" fmla="*/ 102 w 232"/>
                <a:gd name="T53" fmla="*/ 213 h 232"/>
                <a:gd name="T54" fmla="*/ 135 w 232"/>
                <a:gd name="T55" fmla="*/ 212 h 232"/>
                <a:gd name="T56" fmla="*/ 151 w 232"/>
                <a:gd name="T57" fmla="*/ 230 h 232"/>
                <a:gd name="T58" fmla="*/ 177 w 232"/>
                <a:gd name="T59" fmla="*/ 219 h 232"/>
                <a:gd name="T60" fmla="*/ 174 w 232"/>
                <a:gd name="T61" fmla="*/ 194 h 232"/>
                <a:gd name="T62" fmla="*/ 197 w 232"/>
                <a:gd name="T63" fmla="*/ 170 h 232"/>
                <a:gd name="T64" fmla="*/ 222 w 232"/>
                <a:gd name="T65" fmla="*/ 171 h 232"/>
                <a:gd name="T66" fmla="*/ 91 w 232"/>
                <a:gd name="T67" fmla="*/ 181 h 232"/>
                <a:gd name="T68" fmla="*/ 51 w 232"/>
                <a:gd name="T69" fmla="*/ 91 h 232"/>
                <a:gd name="T70" fmla="*/ 141 w 232"/>
                <a:gd name="T71" fmla="*/ 51 h 232"/>
                <a:gd name="T72" fmla="*/ 180 w 232"/>
                <a:gd name="T73" fmla="*/ 141 h 232"/>
                <a:gd name="T74" fmla="*/ 91 w 232"/>
                <a:gd name="T75" fmla="*/ 18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222" y="171"/>
                  </a:moveTo>
                  <a:cubicBezTo>
                    <a:pt x="232" y="146"/>
                    <a:pt x="232" y="146"/>
                    <a:pt x="232" y="146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4" y="119"/>
                    <a:pt x="214" y="108"/>
                    <a:pt x="211" y="97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87" y="49"/>
                    <a:pt x="179" y="41"/>
                    <a:pt x="170" y="35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19" y="18"/>
                    <a:pt x="108" y="18"/>
                    <a:pt x="97" y="2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9" y="44"/>
                    <a:pt x="41" y="52"/>
                    <a:pt x="35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8" y="113"/>
                    <a:pt x="18" y="124"/>
                    <a:pt x="20" y="135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4" y="183"/>
                    <a:pt x="52" y="191"/>
                    <a:pt x="61" y="197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13" y="214"/>
                    <a:pt x="124" y="214"/>
                    <a:pt x="135" y="212"/>
                  </a:cubicBezTo>
                  <a:cubicBezTo>
                    <a:pt x="151" y="230"/>
                    <a:pt x="151" y="230"/>
                    <a:pt x="151" y="230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83" y="188"/>
                    <a:pt x="191" y="180"/>
                    <a:pt x="197" y="170"/>
                  </a:cubicBezTo>
                  <a:lnTo>
                    <a:pt x="222" y="171"/>
                  </a:lnTo>
                  <a:close/>
                  <a:moveTo>
                    <a:pt x="91" y="181"/>
                  </a:moveTo>
                  <a:cubicBezTo>
                    <a:pt x="55" y="167"/>
                    <a:pt x="37" y="127"/>
                    <a:pt x="51" y="91"/>
                  </a:cubicBezTo>
                  <a:cubicBezTo>
                    <a:pt x="65" y="55"/>
                    <a:pt x="105" y="38"/>
                    <a:pt x="141" y="51"/>
                  </a:cubicBezTo>
                  <a:cubicBezTo>
                    <a:pt x="176" y="65"/>
                    <a:pt x="194" y="105"/>
                    <a:pt x="180" y="141"/>
                  </a:cubicBezTo>
                  <a:cubicBezTo>
                    <a:pt x="167" y="176"/>
                    <a:pt x="127" y="194"/>
                    <a:pt x="91" y="1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3725630" y="3827084"/>
              <a:ext cx="71438" cy="79375"/>
            </a:xfrm>
            <a:custGeom>
              <a:avLst/>
              <a:gdLst>
                <a:gd name="T0" fmla="*/ 4 w 42"/>
                <a:gd name="T1" fmla="*/ 29 h 46"/>
                <a:gd name="T2" fmla="*/ 22 w 42"/>
                <a:gd name="T3" fmla="*/ 46 h 46"/>
                <a:gd name="T4" fmla="*/ 38 w 42"/>
                <a:gd name="T5" fmla="*/ 29 h 46"/>
                <a:gd name="T6" fmla="*/ 42 w 42"/>
                <a:gd name="T7" fmla="*/ 23 h 46"/>
                <a:gd name="T8" fmla="*/ 40 w 42"/>
                <a:gd name="T9" fmla="*/ 17 h 46"/>
                <a:gd name="T10" fmla="*/ 21 w 42"/>
                <a:gd name="T11" fmla="*/ 0 h 46"/>
                <a:gd name="T12" fmla="*/ 2 w 42"/>
                <a:gd name="T13" fmla="*/ 17 h 46"/>
                <a:gd name="T14" fmla="*/ 0 w 42"/>
                <a:gd name="T15" fmla="*/ 23 h 46"/>
                <a:gd name="T16" fmla="*/ 4 w 42"/>
                <a:gd name="T1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6">
                  <a:moveTo>
                    <a:pt x="4" y="29"/>
                  </a:moveTo>
                  <a:cubicBezTo>
                    <a:pt x="7" y="37"/>
                    <a:pt x="12" y="46"/>
                    <a:pt x="22" y="46"/>
                  </a:cubicBezTo>
                  <a:cubicBezTo>
                    <a:pt x="32" y="46"/>
                    <a:pt x="36" y="37"/>
                    <a:pt x="38" y="29"/>
                  </a:cubicBezTo>
                  <a:cubicBezTo>
                    <a:pt x="40" y="28"/>
                    <a:pt x="41" y="26"/>
                    <a:pt x="42" y="23"/>
                  </a:cubicBezTo>
                  <a:cubicBezTo>
                    <a:pt x="42" y="20"/>
                    <a:pt x="41" y="18"/>
                    <a:pt x="40" y="17"/>
                  </a:cubicBezTo>
                  <a:cubicBezTo>
                    <a:pt x="40" y="7"/>
                    <a:pt x="31" y="0"/>
                    <a:pt x="21" y="0"/>
                  </a:cubicBezTo>
                  <a:cubicBezTo>
                    <a:pt x="11" y="0"/>
                    <a:pt x="3" y="7"/>
                    <a:pt x="2" y="17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1" y="26"/>
                    <a:pt x="2" y="29"/>
                    <a:pt x="4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3755793" y="3912809"/>
              <a:ext cx="12700" cy="14288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2 h 8"/>
                <a:gd name="T4" fmla="*/ 0 w 7"/>
                <a:gd name="T5" fmla="*/ 5 h 8"/>
                <a:gd name="T6" fmla="*/ 3 w 7"/>
                <a:gd name="T7" fmla="*/ 8 h 8"/>
                <a:gd name="T8" fmla="*/ 4 w 7"/>
                <a:gd name="T9" fmla="*/ 8 h 8"/>
                <a:gd name="T10" fmla="*/ 7 w 7"/>
                <a:gd name="T11" fmla="*/ 5 h 8"/>
                <a:gd name="T12" fmla="*/ 7 w 7"/>
                <a:gd name="T13" fmla="*/ 2 h 8"/>
                <a:gd name="T14" fmla="*/ 4 w 7"/>
                <a:gd name="T15" fmla="*/ 0 h 8"/>
                <a:gd name="T16" fmla="*/ 3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3679593" y="3917572"/>
              <a:ext cx="168275" cy="115888"/>
            </a:xfrm>
            <a:custGeom>
              <a:avLst/>
              <a:gdLst>
                <a:gd name="T0" fmla="*/ 80 w 97"/>
                <a:gd name="T1" fmla="*/ 7 h 67"/>
                <a:gd name="T2" fmla="*/ 73 w 97"/>
                <a:gd name="T3" fmla="*/ 3 h 67"/>
                <a:gd name="T4" fmla="*/ 62 w 97"/>
                <a:gd name="T5" fmla="*/ 0 h 67"/>
                <a:gd name="T6" fmla="*/ 60 w 97"/>
                <a:gd name="T7" fmla="*/ 0 h 67"/>
                <a:gd name="T8" fmla="*/ 52 w 97"/>
                <a:gd name="T9" fmla="*/ 23 h 67"/>
                <a:gd name="T10" fmla="*/ 50 w 97"/>
                <a:gd name="T11" fmla="*/ 10 h 67"/>
                <a:gd name="T12" fmla="*/ 49 w 97"/>
                <a:gd name="T13" fmla="*/ 10 h 67"/>
                <a:gd name="T14" fmla="*/ 46 w 97"/>
                <a:gd name="T15" fmla="*/ 10 h 67"/>
                <a:gd name="T16" fmla="*/ 45 w 97"/>
                <a:gd name="T17" fmla="*/ 10 h 67"/>
                <a:gd name="T18" fmla="*/ 43 w 97"/>
                <a:gd name="T19" fmla="*/ 23 h 67"/>
                <a:gd name="T20" fmla="*/ 34 w 97"/>
                <a:gd name="T21" fmla="*/ 0 h 67"/>
                <a:gd name="T22" fmla="*/ 32 w 97"/>
                <a:gd name="T23" fmla="*/ 0 h 67"/>
                <a:gd name="T24" fmla="*/ 22 w 97"/>
                <a:gd name="T25" fmla="*/ 3 h 67"/>
                <a:gd name="T26" fmla="*/ 14 w 97"/>
                <a:gd name="T27" fmla="*/ 7 h 67"/>
                <a:gd name="T28" fmla="*/ 0 w 97"/>
                <a:gd name="T29" fmla="*/ 42 h 67"/>
                <a:gd name="T30" fmla="*/ 10 w 97"/>
                <a:gd name="T31" fmla="*/ 53 h 67"/>
                <a:gd name="T32" fmla="*/ 17 w 97"/>
                <a:gd name="T33" fmla="*/ 38 h 67"/>
                <a:gd name="T34" fmla="*/ 17 w 97"/>
                <a:gd name="T35" fmla="*/ 58 h 67"/>
                <a:gd name="T36" fmla="*/ 49 w 97"/>
                <a:gd name="T37" fmla="*/ 67 h 67"/>
                <a:gd name="T38" fmla="*/ 77 w 97"/>
                <a:gd name="T39" fmla="*/ 60 h 67"/>
                <a:gd name="T40" fmla="*/ 77 w 97"/>
                <a:gd name="T41" fmla="*/ 35 h 67"/>
                <a:gd name="T42" fmla="*/ 86 w 97"/>
                <a:gd name="T43" fmla="*/ 54 h 67"/>
                <a:gd name="T44" fmla="*/ 97 w 97"/>
                <a:gd name="T45" fmla="*/ 44 h 67"/>
                <a:gd name="T46" fmla="*/ 80 w 97"/>
                <a:gd name="T4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67">
                  <a:moveTo>
                    <a:pt x="80" y="7"/>
                  </a:moveTo>
                  <a:cubicBezTo>
                    <a:pt x="79" y="4"/>
                    <a:pt x="76" y="3"/>
                    <a:pt x="73" y="3"/>
                  </a:cubicBezTo>
                  <a:cubicBezTo>
                    <a:pt x="70" y="1"/>
                    <a:pt x="66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5" y="1"/>
                    <a:pt x="22" y="3"/>
                  </a:cubicBezTo>
                  <a:cubicBezTo>
                    <a:pt x="19" y="2"/>
                    <a:pt x="16" y="4"/>
                    <a:pt x="14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6"/>
                    <a:pt x="7" y="49"/>
                    <a:pt x="10" y="53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7" y="63"/>
                    <a:pt x="37" y="67"/>
                    <a:pt x="49" y="67"/>
                  </a:cubicBezTo>
                  <a:cubicBezTo>
                    <a:pt x="59" y="67"/>
                    <a:pt x="68" y="64"/>
                    <a:pt x="77" y="60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90" y="51"/>
                    <a:pt x="93" y="48"/>
                    <a:pt x="97" y="44"/>
                  </a:cubicBezTo>
                  <a:lnTo>
                    <a:pt x="8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3688" y="2080716"/>
            <a:ext cx="90033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Предоставлять права по проведению проверки и заверению отчетности по парниковым газам независимым органам, соответствующим принципам и критериям </a:t>
            </a:r>
            <a:r>
              <a:rPr lang="ru-RU" sz="1000" dirty="0" smtClean="0">
                <a:solidFill>
                  <a:schemeClr val="tx2"/>
                </a:solidFill>
              </a:rPr>
              <a:t>аккредитации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Создать надежные административные барьеры для организаций, предоставляющих некачественные услуги по проверке и заверению отчетности по парниковым газам, и чья деятельность создает угрозу принятия неверных управленческих решений на основе недостоверной и необъективной </a:t>
            </a:r>
            <a:r>
              <a:rPr lang="ru-RU" sz="1000" dirty="0" smtClean="0">
                <a:solidFill>
                  <a:schemeClr val="tx2"/>
                </a:solidFill>
              </a:rPr>
              <a:t>информации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Контролировать соответствие деятельности независимых органов принципам проверки и заверения заявлений по парниковым газам и критериям аккредитации при выполнении регулярных и внеочередных надзорных проверок, а также при осуществлении процедуры приема и анализа жалоб и апелляций от заинтересованных </a:t>
            </a:r>
            <a:r>
              <a:rPr lang="ru-RU" sz="1000" dirty="0" smtClean="0">
                <a:solidFill>
                  <a:schemeClr val="tx2"/>
                </a:solidFill>
              </a:rPr>
              <a:t>сторон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Вести реестр выданных заверений и заверенных заявлений по парниковым газам и осуществлять контроль их </a:t>
            </a:r>
            <a:r>
              <a:rPr lang="ru-RU" sz="1000" dirty="0" smtClean="0">
                <a:solidFill>
                  <a:schemeClr val="tx2"/>
                </a:solidFill>
              </a:rPr>
              <a:t>использования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950" y="3747447"/>
            <a:ext cx="4370388" cy="243348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Нормативные правовые акты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46662" y="3747447"/>
            <a:ext cx="4370387" cy="243348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Государственные и международные стандарты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689" y="4120105"/>
            <a:ext cx="444565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Федеральный закон РФ от 28 декабря 2013 г. №412-ФЗ «Об аккредитации в национальной системе аккредитации</a:t>
            </a:r>
            <a:r>
              <a:rPr lang="ru-RU" sz="800" dirty="0" smtClean="0">
                <a:solidFill>
                  <a:schemeClr val="tx2"/>
                </a:solidFill>
              </a:rPr>
              <a:t>» </a:t>
            </a:r>
            <a:endParaRPr lang="en-US" sz="800" dirty="0">
              <a:solidFill>
                <a:schemeClr val="tx2"/>
              </a:solidFill>
            </a:endParaRPr>
          </a:p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Постановление Правительства РФ от 17 октября 2011 г. № 845 «О Федеральной службе по аккредитации</a:t>
            </a:r>
            <a:r>
              <a:rPr lang="ru-RU" sz="800" dirty="0" smtClean="0">
                <a:solidFill>
                  <a:schemeClr val="tx2"/>
                </a:solidFill>
              </a:rPr>
              <a:t>» </a:t>
            </a:r>
            <a:endParaRPr lang="en-US" sz="800" dirty="0">
              <a:solidFill>
                <a:schemeClr val="tx2"/>
              </a:solidFill>
            </a:endParaRPr>
          </a:p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Приказ Минэкономразвития РФ от 30 мая 2014 г. № 326 «Об утверждении Критериев аккредитации, перечня документов, подтверждающих соответствие заявителя, аккредитованного лица критериям аккредитации, и перечнем документов в области стандартизации, соблюдение требований которых заявителями, аккредитованными лицами обеспечивает их соответствие критериям аккредитации» 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4120105"/>
            <a:ext cx="444565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ГОСТ Р ИСО 14065-2010. «Газы парниковые. Требования к органам по </a:t>
            </a:r>
            <a:r>
              <a:rPr lang="ru-RU" sz="800" dirty="0" err="1">
                <a:solidFill>
                  <a:schemeClr val="tx2"/>
                </a:solidFill>
              </a:rPr>
              <a:t>валидации</a:t>
            </a:r>
            <a:r>
              <a:rPr lang="ru-RU" sz="800" dirty="0">
                <a:solidFill>
                  <a:schemeClr val="tx2"/>
                </a:solidFill>
              </a:rPr>
              <a:t> и верификации парниковых газов для их применения при аккредитации или других формах признания» </a:t>
            </a:r>
          </a:p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ГОСТ Р ИСО 14066-2013. «Парниковые газы. Требования к компетентности групп по </a:t>
            </a:r>
            <a:r>
              <a:rPr lang="ru-RU" sz="800" dirty="0" err="1">
                <a:solidFill>
                  <a:schemeClr val="tx2"/>
                </a:solidFill>
              </a:rPr>
              <a:t>валидации</a:t>
            </a:r>
            <a:r>
              <a:rPr lang="ru-RU" sz="800" dirty="0">
                <a:solidFill>
                  <a:schemeClr val="tx2"/>
                </a:solidFill>
              </a:rPr>
              <a:t> и верификации парниковых газов»</a:t>
            </a:r>
          </a:p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ГОСТ Р ИСО/МЭК 17021-2012 «Оценка соответствия. Требования к органам, выполняющим аудит и сертификацию систем менеджмента</a:t>
            </a:r>
            <a:r>
              <a:rPr lang="ru-RU" sz="800" dirty="0" smtClean="0">
                <a:solidFill>
                  <a:schemeClr val="tx2"/>
                </a:solidFill>
              </a:rPr>
              <a:t>»</a:t>
            </a:r>
            <a:endParaRPr lang="ru-RU" sz="800" dirty="0">
              <a:solidFill>
                <a:schemeClr val="tx2"/>
              </a:solidFill>
            </a:endParaRPr>
          </a:p>
          <a:p>
            <a:pPr marL="216000" lvl="2" indent="-21600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800" dirty="0">
                <a:solidFill>
                  <a:schemeClr val="tx2"/>
                </a:solidFill>
              </a:rPr>
              <a:t>ISAE 3410, </a:t>
            </a:r>
            <a:r>
              <a:rPr lang="ru-RU" sz="800" dirty="0" err="1">
                <a:solidFill>
                  <a:schemeClr val="tx2"/>
                </a:solidFill>
              </a:rPr>
              <a:t>Assurance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ru-RU" sz="800" dirty="0" err="1">
                <a:solidFill>
                  <a:schemeClr val="tx2"/>
                </a:solidFill>
              </a:rPr>
              <a:t>Engagements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ru-RU" sz="800" dirty="0" err="1">
                <a:solidFill>
                  <a:schemeClr val="tx2"/>
                </a:solidFill>
              </a:rPr>
              <a:t>on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ru-RU" sz="800" dirty="0" err="1">
                <a:solidFill>
                  <a:schemeClr val="tx2"/>
                </a:solidFill>
              </a:rPr>
              <a:t>Greenhouse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ru-RU" sz="800" dirty="0" err="1">
                <a:solidFill>
                  <a:schemeClr val="tx2"/>
                </a:solidFill>
              </a:rPr>
              <a:t>Gas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  <a:r>
              <a:rPr lang="ru-RU" sz="800" dirty="0" err="1">
                <a:solidFill>
                  <a:schemeClr val="tx2"/>
                </a:solidFill>
              </a:rPr>
              <a:t>Statements</a:t>
            </a:r>
            <a:r>
              <a:rPr lang="ru-RU" sz="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8950" y="5475402"/>
            <a:ext cx="8928100" cy="740671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Независимость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и компетентность - основополагающие принципы проверки и заверения отчетности по выбросам парниковых газов. Обеспечение соблюдения этих принципов - задача государственной службы по аккредитации.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8950" y="5475401"/>
            <a:ext cx="248605" cy="740671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ответы</a:t>
            </a:r>
            <a:endParaRPr lang="en-US" dirty="0"/>
          </a:p>
        </p:txBody>
      </p:sp>
      <p:sp>
        <p:nvSpPr>
          <p:cNvPr id="5" name="Freeform 30"/>
          <p:cNvSpPr>
            <a:spLocks noEditPoints="1"/>
          </p:cNvSpPr>
          <p:nvPr/>
        </p:nvSpPr>
        <p:spPr bwMode="auto">
          <a:xfrm>
            <a:off x="944093" y="1382913"/>
            <a:ext cx="2550537" cy="2727911"/>
          </a:xfrm>
          <a:custGeom>
            <a:avLst/>
            <a:gdLst>
              <a:gd name="T0" fmla="*/ 126 w 253"/>
              <a:gd name="T1" fmla="*/ 0 h 271"/>
              <a:gd name="T2" fmla="*/ 0 w 253"/>
              <a:gd name="T3" fmla="*/ 127 h 271"/>
              <a:gd name="T4" fmla="*/ 27 w 253"/>
              <a:gd name="T5" fmla="*/ 206 h 271"/>
              <a:gd name="T6" fmla="*/ 6 w 253"/>
              <a:gd name="T7" fmla="*/ 271 h 271"/>
              <a:gd name="T8" fmla="*/ 72 w 253"/>
              <a:gd name="T9" fmla="*/ 241 h 271"/>
              <a:gd name="T10" fmla="*/ 126 w 253"/>
              <a:gd name="T11" fmla="*/ 253 h 271"/>
              <a:gd name="T12" fmla="*/ 253 w 253"/>
              <a:gd name="T13" fmla="*/ 127 h 271"/>
              <a:gd name="T14" fmla="*/ 126 w 253"/>
              <a:gd name="T15" fmla="*/ 0 h 271"/>
              <a:gd name="T16" fmla="*/ 123 w 253"/>
              <a:gd name="T17" fmla="*/ 199 h 271"/>
              <a:gd name="T18" fmla="*/ 107 w 253"/>
              <a:gd name="T19" fmla="*/ 183 h 271"/>
              <a:gd name="T20" fmla="*/ 123 w 253"/>
              <a:gd name="T21" fmla="*/ 168 h 271"/>
              <a:gd name="T22" fmla="*/ 139 w 253"/>
              <a:gd name="T23" fmla="*/ 183 h 271"/>
              <a:gd name="T24" fmla="*/ 123 w 253"/>
              <a:gd name="T25" fmla="*/ 199 h 271"/>
              <a:gd name="T26" fmla="*/ 154 w 253"/>
              <a:gd name="T27" fmla="*/ 120 h 271"/>
              <a:gd name="T28" fmla="*/ 140 w 253"/>
              <a:gd name="T29" fmla="*/ 139 h 271"/>
              <a:gd name="T30" fmla="*/ 136 w 253"/>
              <a:gd name="T31" fmla="*/ 150 h 271"/>
              <a:gd name="T32" fmla="*/ 136 w 253"/>
              <a:gd name="T33" fmla="*/ 154 h 271"/>
              <a:gd name="T34" fmla="*/ 110 w 253"/>
              <a:gd name="T35" fmla="*/ 154 h 271"/>
              <a:gd name="T36" fmla="*/ 110 w 253"/>
              <a:gd name="T37" fmla="*/ 148 h 271"/>
              <a:gd name="T38" fmla="*/ 118 w 253"/>
              <a:gd name="T39" fmla="*/ 127 h 271"/>
              <a:gd name="T40" fmla="*/ 132 w 253"/>
              <a:gd name="T41" fmla="*/ 108 h 271"/>
              <a:gd name="T42" fmla="*/ 138 w 253"/>
              <a:gd name="T43" fmla="*/ 95 h 271"/>
              <a:gd name="T44" fmla="*/ 122 w 253"/>
              <a:gd name="T45" fmla="*/ 78 h 271"/>
              <a:gd name="T46" fmla="*/ 106 w 253"/>
              <a:gd name="T47" fmla="*/ 95 h 271"/>
              <a:gd name="T48" fmla="*/ 80 w 253"/>
              <a:gd name="T49" fmla="*/ 95 h 271"/>
              <a:gd name="T50" fmla="*/ 122 w 253"/>
              <a:gd name="T51" fmla="*/ 55 h 271"/>
              <a:gd name="T52" fmla="*/ 164 w 253"/>
              <a:gd name="T53" fmla="*/ 95 h 271"/>
              <a:gd name="T54" fmla="*/ 154 w 253"/>
              <a:gd name="T55" fmla="*/ 12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3" h="271">
                <a:moveTo>
                  <a:pt x="126" y="0"/>
                </a:moveTo>
                <a:cubicBezTo>
                  <a:pt x="56" y="0"/>
                  <a:pt x="0" y="57"/>
                  <a:pt x="0" y="127"/>
                </a:cubicBezTo>
                <a:cubicBezTo>
                  <a:pt x="0" y="157"/>
                  <a:pt x="10" y="184"/>
                  <a:pt x="27" y="206"/>
                </a:cubicBezTo>
                <a:cubicBezTo>
                  <a:pt x="6" y="271"/>
                  <a:pt x="6" y="271"/>
                  <a:pt x="6" y="271"/>
                </a:cubicBezTo>
                <a:cubicBezTo>
                  <a:pt x="72" y="241"/>
                  <a:pt x="72" y="241"/>
                  <a:pt x="72" y="241"/>
                </a:cubicBezTo>
                <a:cubicBezTo>
                  <a:pt x="88" y="249"/>
                  <a:pt x="107" y="253"/>
                  <a:pt x="126" y="253"/>
                </a:cubicBezTo>
                <a:cubicBezTo>
                  <a:pt x="196" y="253"/>
                  <a:pt x="253" y="197"/>
                  <a:pt x="253" y="127"/>
                </a:cubicBezTo>
                <a:cubicBezTo>
                  <a:pt x="253" y="57"/>
                  <a:pt x="196" y="0"/>
                  <a:pt x="126" y="0"/>
                </a:cubicBezTo>
                <a:close/>
                <a:moveTo>
                  <a:pt x="123" y="199"/>
                </a:moveTo>
                <a:cubicBezTo>
                  <a:pt x="114" y="199"/>
                  <a:pt x="107" y="192"/>
                  <a:pt x="107" y="183"/>
                </a:cubicBezTo>
                <a:cubicBezTo>
                  <a:pt x="107" y="175"/>
                  <a:pt x="114" y="168"/>
                  <a:pt x="123" y="168"/>
                </a:cubicBezTo>
                <a:cubicBezTo>
                  <a:pt x="132" y="168"/>
                  <a:pt x="139" y="175"/>
                  <a:pt x="139" y="183"/>
                </a:cubicBezTo>
                <a:cubicBezTo>
                  <a:pt x="139" y="192"/>
                  <a:pt x="132" y="199"/>
                  <a:pt x="123" y="199"/>
                </a:cubicBezTo>
                <a:close/>
                <a:moveTo>
                  <a:pt x="154" y="120"/>
                </a:moveTo>
                <a:cubicBezTo>
                  <a:pt x="140" y="139"/>
                  <a:pt x="140" y="139"/>
                  <a:pt x="140" y="139"/>
                </a:cubicBezTo>
                <a:cubicBezTo>
                  <a:pt x="138" y="142"/>
                  <a:pt x="136" y="146"/>
                  <a:pt x="136" y="150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0" y="139"/>
                  <a:pt x="112" y="134"/>
                  <a:pt x="118" y="12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6" y="104"/>
                  <a:pt x="138" y="99"/>
                  <a:pt x="138" y="95"/>
                </a:cubicBezTo>
                <a:cubicBezTo>
                  <a:pt x="138" y="85"/>
                  <a:pt x="132" y="78"/>
                  <a:pt x="122" y="78"/>
                </a:cubicBezTo>
                <a:cubicBezTo>
                  <a:pt x="111" y="78"/>
                  <a:pt x="106" y="86"/>
                  <a:pt x="106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70"/>
                  <a:pt x="99" y="55"/>
                  <a:pt x="122" y="55"/>
                </a:cubicBezTo>
                <a:cubicBezTo>
                  <a:pt x="145" y="55"/>
                  <a:pt x="164" y="69"/>
                  <a:pt x="164" y="95"/>
                </a:cubicBezTo>
                <a:cubicBezTo>
                  <a:pt x="164" y="105"/>
                  <a:pt x="160" y="112"/>
                  <a:pt x="154" y="120"/>
                </a:cubicBezTo>
                <a:close/>
              </a:path>
            </a:pathLst>
          </a:custGeom>
          <a:solidFill>
            <a:srgbClr val="005EB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2337890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338D"/>
                </a:solidFill>
                <a:sym typeface="Wingdings"/>
              </a:rPr>
              <a:t>Владимир Лукин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66338"/>
              </p:ext>
            </p:extLst>
          </p:nvPr>
        </p:nvGraphicFramePr>
        <p:xfrm>
          <a:off x="5056531" y="3962270"/>
          <a:ext cx="2146465" cy="53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65"/>
              </a:tblGrid>
              <a:tr h="28936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338D"/>
                          </a:solidFill>
                          <a:latin typeface="+mn-lt"/>
                        </a:rPr>
                        <a:t>+7 (495) 937 4477 доб. 11089</a:t>
                      </a:r>
                      <a:endParaRPr lang="en-US" sz="1100" b="1" dirty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38957" marR="38957" marT="38957" marB="389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8D"/>
                          </a:solidFill>
                          <a:latin typeface="+mn-lt"/>
                        </a:rPr>
                        <a:t>VLukin@kpmg.ru</a:t>
                      </a:r>
                    </a:p>
                  </a:txBody>
                  <a:tcPr marL="38957" marR="38957" marT="38957" marB="389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53000" y="1284286"/>
            <a:ext cx="2353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338D"/>
                </a:solidFill>
                <a:latin typeface="Arial Narrow" panose="020B0606020202030204" pitchFamily="34" charset="0"/>
              </a:rPr>
              <a:t>С уважением,</a:t>
            </a:r>
            <a:endParaRPr lang="en-US" sz="3200" dirty="0">
              <a:solidFill>
                <a:srgbClr val="00338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17631"/>
              </p:ext>
            </p:extLst>
          </p:nvPr>
        </p:nvGraphicFramePr>
        <p:xfrm>
          <a:off x="5051917" y="3034016"/>
          <a:ext cx="2863647" cy="99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647"/>
              </a:tblGrid>
              <a:tr h="28936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338D"/>
                          </a:solidFill>
                          <a:latin typeface="+mn-lt"/>
                        </a:rPr>
                        <a:t>Менеджер</a:t>
                      </a:r>
                    </a:p>
                    <a:p>
                      <a:endParaRPr lang="ru-RU" sz="1100" b="1" dirty="0" smtClean="0">
                        <a:solidFill>
                          <a:srgbClr val="00338D"/>
                        </a:solidFill>
                        <a:latin typeface="+mn-lt"/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00338D"/>
                          </a:solidFill>
                          <a:latin typeface="+mn-lt"/>
                        </a:rPr>
                        <a:t>Отдел Корпоративного управления и устойчивого развития</a:t>
                      </a:r>
                      <a:endParaRPr lang="en-US" sz="1100" b="1" dirty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38957" marR="38957" marT="38957" marB="389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697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38957" marR="38957" marT="38957" marB="389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13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>
          <a:xfrm>
            <a:off x="1716000" y="4440239"/>
            <a:ext cx="6753297" cy="55403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ru-RU" dirty="0"/>
              <a:t>Информация, содержащаяся в настоящем документе, носит общий характер и подготовлена без учета конкретных обстоятельств того или иного лица или организации. Хотя мы неизменно стремимся представлять своевременную </a:t>
            </a:r>
            <a:r>
              <a:rPr lang="ru-RU" dirty="0" smtClean="0"/>
              <a:t>и </a:t>
            </a:r>
            <a:r>
              <a:rPr lang="ru-RU" dirty="0"/>
              <a:t>точную информацию, </a:t>
            </a:r>
            <a:r>
              <a:rPr lang="ru-RU" dirty="0" smtClean="0"/>
              <a:t>мы </a:t>
            </a:r>
            <a:r>
              <a:rPr lang="ru-RU" dirty="0"/>
              <a:t>не можем гарантировать того, что данная информация окажется столь же точной на момент получения или будет оставаться столь же точной в будущем. Предпринимать какие-либо действия на основании такой информации можно только после консультаций с соответствующими специалистами </a:t>
            </a:r>
            <a:r>
              <a:rPr lang="ru-RU" dirty="0" smtClean="0"/>
              <a:t>и </a:t>
            </a:r>
            <a:r>
              <a:rPr lang="ru-RU" dirty="0"/>
              <a:t>тщательного анализа конкретной ситуации.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1716000" y="5367339"/>
            <a:ext cx="7152698" cy="554037"/>
          </a:xfrm>
        </p:spPr>
        <p:txBody>
          <a:bodyPr/>
          <a:lstStyle/>
          <a:p>
            <a:pPr lvl="1" defTabSz="990570"/>
            <a:r>
              <a:rPr lang="ru-RU" altLang="en-US" kern="0" dirty="0"/>
              <a:t>© 2016 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altLang="en-US" kern="0" dirty="0" err="1"/>
              <a:t>International</a:t>
            </a:r>
            <a:r>
              <a:rPr lang="ru-RU" altLang="en-US" kern="0" dirty="0"/>
              <a:t> </a:t>
            </a:r>
            <a:r>
              <a:rPr lang="ru-RU" altLang="en-US" kern="0" dirty="0" err="1"/>
              <a:t>Cooperative</a:t>
            </a:r>
            <a:r>
              <a:rPr lang="ru-RU" altLang="en-US" kern="0" dirty="0"/>
              <a:t> (“KPMG </a:t>
            </a:r>
            <a:r>
              <a:rPr lang="ru-RU" altLang="en-US" kern="0" dirty="0" err="1"/>
              <a:t>International</a:t>
            </a:r>
            <a:r>
              <a:rPr lang="ru-RU" altLang="en-US" kern="0" dirty="0"/>
              <a:t>”), зарегистрированную по законодательству Швейцарии. Все права защищены. </a:t>
            </a:r>
          </a:p>
          <a:p>
            <a:pPr lvl="1" defTabSz="990570"/>
            <a:r>
              <a:rPr lang="ru-RU" altLang="en-US" kern="0" dirty="0" smtClean="0"/>
              <a:t>KPMG </a:t>
            </a:r>
            <a:r>
              <a:rPr lang="ru-RU" altLang="en-US" kern="0" dirty="0"/>
              <a:t>и логотип KPMG являются зарегистрированными товарными знаками или товарными знаками ассоциации </a:t>
            </a:r>
            <a:r>
              <a:rPr lang="ru-RU" altLang="en-US" kern="0" dirty="0" smtClean="0"/>
              <a:t>KPMG </a:t>
            </a:r>
            <a:r>
              <a:rPr lang="ru-RU" altLang="en-US" kern="0" dirty="0" err="1"/>
              <a:t>International</a:t>
            </a:r>
            <a:r>
              <a:rPr lang="ru-RU" altLang="en-US" kern="0" dirty="0"/>
              <a:t>.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3423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40059" y="4886472"/>
            <a:ext cx="8576990" cy="1366916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политика в области </a:t>
            </a:r>
            <a:br>
              <a:rPr lang="ru-RU" dirty="0"/>
            </a:br>
            <a:r>
              <a:rPr lang="ru-RU" dirty="0"/>
              <a:t>регулирования выбросов парниковых газов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44024" y="2904586"/>
            <a:ext cx="7473027" cy="495604"/>
            <a:chOff x="266700" y="2797593"/>
            <a:chExt cx="9372600" cy="518234"/>
          </a:xfrm>
          <a:solidFill>
            <a:srgbClr val="005EB8"/>
          </a:solidFill>
        </p:grpSpPr>
        <p:sp>
          <p:nvSpPr>
            <p:cNvPr id="7" name="Pentagon 6"/>
            <p:cNvSpPr/>
            <p:nvPr/>
          </p:nvSpPr>
          <p:spPr>
            <a:xfrm>
              <a:off x="266700" y="2797593"/>
              <a:ext cx="9372600" cy="518234"/>
            </a:xfrm>
            <a:prstGeom prst="homePlate">
              <a:avLst>
                <a:gd name="adj" fmla="val 392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8" name="Pentagon 7"/>
            <p:cNvSpPr/>
            <p:nvPr/>
          </p:nvSpPr>
          <p:spPr>
            <a:xfrm>
              <a:off x="266700" y="2966442"/>
              <a:ext cx="9372600" cy="147161"/>
            </a:xfrm>
            <a:prstGeom prst="homePlate">
              <a:avLst>
                <a:gd name="adj" fmla="val 39286"/>
              </a:avLst>
            </a:prstGeom>
            <a:solidFill>
              <a:srgbClr val="009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48220" y="3015558"/>
            <a:ext cx="255199" cy="254767"/>
            <a:chOff x="2821346" y="101186"/>
            <a:chExt cx="333091" cy="3330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Oval 9"/>
            <p:cNvSpPr/>
            <p:nvPr/>
          </p:nvSpPr>
          <p:spPr>
            <a:xfrm>
              <a:off x="2821346" y="101186"/>
              <a:ext cx="333091" cy="333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97891" y="177731"/>
              <a:ext cx="180000" cy="180000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88339" y="3015558"/>
            <a:ext cx="255199" cy="254767"/>
            <a:chOff x="2821346" y="101186"/>
            <a:chExt cx="333091" cy="3330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2821346" y="101186"/>
              <a:ext cx="333091" cy="333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97891" y="177731"/>
              <a:ext cx="180000" cy="180000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8458" y="3015558"/>
            <a:ext cx="255199" cy="254767"/>
            <a:chOff x="2821346" y="101186"/>
            <a:chExt cx="333091" cy="3330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2821346" y="101186"/>
              <a:ext cx="333091" cy="333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897891" y="177731"/>
              <a:ext cx="180000" cy="180000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8578" y="3015558"/>
            <a:ext cx="255199" cy="254767"/>
            <a:chOff x="2821346" y="101186"/>
            <a:chExt cx="333091" cy="3330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Oval 18"/>
            <p:cNvSpPr/>
            <p:nvPr/>
          </p:nvSpPr>
          <p:spPr>
            <a:xfrm>
              <a:off x="2821346" y="101186"/>
              <a:ext cx="333091" cy="333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897891" y="177731"/>
              <a:ext cx="180000" cy="180000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08697" y="3015558"/>
            <a:ext cx="255199" cy="254767"/>
            <a:chOff x="2821346" y="101186"/>
            <a:chExt cx="333091" cy="3330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2821346" y="101186"/>
              <a:ext cx="333091" cy="333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897891" y="177731"/>
              <a:ext cx="180000" cy="180000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141270" y="334759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338D"/>
                </a:solidFill>
              </a:rPr>
              <a:t>2016</a:t>
            </a:r>
            <a:endParaRPr lang="en-US" sz="1400" b="1" dirty="0">
              <a:solidFill>
                <a:srgbClr val="00338D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113944" y="3793300"/>
            <a:ext cx="2199950" cy="964320"/>
          </a:xfrm>
          <a:prstGeom prst="wedgeRoundRectCallout">
            <a:avLst>
              <a:gd name="adj1" fmla="val -51167"/>
              <a:gd name="adj2" fmla="val -69408"/>
              <a:gd name="adj3" fmla="val 16667"/>
            </a:avLst>
          </a:prstGeom>
          <a:solidFill>
            <a:schemeClr val="bg1"/>
          </a:solidFill>
          <a:ln>
            <a:solidFill>
              <a:srgbClr val="0091D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Концепция формирования системы мониторинга, отчетности и проверки объема выбросов парниковых газов в Российской Федерации – Распоряжение Правительства РФ от 22 апреля 2015 г. N 716-р 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536827" y="1430992"/>
            <a:ext cx="2880223" cy="1270223"/>
          </a:xfrm>
          <a:prstGeom prst="wedgeRoundRectCallout">
            <a:avLst>
              <a:gd name="adj1" fmla="val 17961"/>
              <a:gd name="adj2" fmla="val 67508"/>
              <a:gd name="adj3" fmla="val 16667"/>
            </a:avLst>
          </a:prstGeom>
          <a:noFill/>
          <a:ln>
            <a:solidFill>
              <a:srgbClr val="EA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ИЗМЕНЕНИЯ в план мероприятий по обеспечению к 2020 году сокращения объема выбросов парниковых газов до уровня не более 75 процентов объема указанных выбросов в 1990 году – </a:t>
            </a:r>
            <a:r>
              <a:rPr lang="ru-RU" sz="1000" dirty="0" smtClean="0">
                <a:solidFill>
                  <a:srgbClr val="00338D"/>
                </a:solidFill>
                <a:latin typeface="Arial Narrow" panose="020B0606020202030204" pitchFamily="34" charset="0"/>
              </a:rPr>
              <a:t>Распоряжение Правительства Российской </a:t>
            </a:r>
            <a:r>
              <a:rPr lang="ru-RU" sz="1000" dirty="0">
                <a:solidFill>
                  <a:srgbClr val="00338D"/>
                </a:solidFill>
                <a:latin typeface="Arial Narrow" panose="020B0606020202030204" pitchFamily="34" charset="0"/>
              </a:rPr>
              <a:t>Федерации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00338D"/>
                </a:solidFill>
                <a:latin typeface="Arial Narrow" panose="020B0606020202030204" pitchFamily="34" charset="0"/>
              </a:rPr>
              <a:t>от 11 мая 2016 г. № 877-р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0793" y="1422400"/>
            <a:ext cx="1435651" cy="2153305"/>
            <a:chOff x="74996" y="1457176"/>
            <a:chExt cx="2274837" cy="341198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779" y="1457176"/>
              <a:ext cx="2055353" cy="146776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74996" y="2276872"/>
              <a:ext cx="1573822" cy="1984377"/>
            </a:xfrm>
            <a:prstGeom prst="rect">
              <a:avLst/>
            </a:prstGeom>
            <a:noFill/>
            <a:ln w="952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0" name="Group 29"/>
            <p:cNvGrpSpPr>
              <a:grpSpLocks noChangeAspect="1"/>
            </p:cNvGrpSpPr>
            <p:nvPr/>
          </p:nvGrpSpPr>
          <p:grpSpPr bwMode="auto">
            <a:xfrm>
              <a:off x="395536" y="2890261"/>
              <a:ext cx="1954297" cy="970787"/>
              <a:chOff x="3072" y="2136"/>
              <a:chExt cx="3533" cy="1755"/>
            </a:xfrm>
            <a:effectLst>
              <a:outerShdw blurRad="101600" dist="38100" dir="138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3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2136"/>
                <a:ext cx="3533" cy="1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136"/>
                <a:ext cx="3537" cy="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" name="Picture 30" descr="Проект закона (396359 v1) [Compatibility Mode] - Microsoft Word"/>
            <p:cNvPicPr>
              <a:picLocks noChangeAspect="1"/>
            </p:cNvPicPr>
            <p:nvPr/>
          </p:nvPicPr>
          <p:blipFill rotWithShape="1">
            <a:blip r:embed="rId5" cstate="print"/>
            <a:srcRect l="21861" t="11428" r="20086" b="18385"/>
            <a:stretch/>
          </p:blipFill>
          <p:spPr>
            <a:xfrm>
              <a:off x="303256" y="3873112"/>
              <a:ext cx="1899875" cy="996048"/>
            </a:xfrm>
            <a:prstGeom prst="rect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</a:ln>
            <a:effectLst>
              <a:outerShdw blurRad="101600" dist="38100" dir="1380000" algn="tl" rotWithShape="0">
                <a:prstClr val="black">
                  <a:alpha val="75000"/>
                </a:prstClr>
              </a:outerShdw>
            </a:effectLst>
          </p:spPr>
        </p:pic>
      </p:grpSp>
      <p:sp>
        <p:nvSpPr>
          <p:cNvPr id="34" name="Rectangle 33"/>
          <p:cNvSpPr/>
          <p:nvPr/>
        </p:nvSpPr>
        <p:spPr>
          <a:xfrm>
            <a:off x="6601150" y="334759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338D"/>
                </a:solidFill>
              </a:rPr>
              <a:t>201</a:t>
            </a:r>
            <a:r>
              <a:rPr lang="ru-RU" sz="1400" b="1" dirty="0" smtClean="0">
                <a:solidFill>
                  <a:srgbClr val="00338D"/>
                </a:solidFill>
              </a:rPr>
              <a:t>5</a:t>
            </a:r>
            <a:endParaRPr lang="en-US" sz="1400" b="1" dirty="0">
              <a:solidFill>
                <a:srgbClr val="00338D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61031" y="334759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338D"/>
                </a:solidFill>
              </a:rPr>
              <a:t>201</a:t>
            </a:r>
            <a:r>
              <a:rPr lang="ru-RU" sz="1400" b="1" dirty="0" smtClean="0">
                <a:solidFill>
                  <a:srgbClr val="00338D"/>
                </a:solidFill>
              </a:rPr>
              <a:t>4</a:t>
            </a:r>
            <a:endParaRPr lang="en-US" sz="1400" b="1" dirty="0">
              <a:solidFill>
                <a:srgbClr val="00338D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04016" y="334759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338D"/>
                </a:solidFill>
              </a:rPr>
              <a:t>201</a:t>
            </a:r>
            <a:r>
              <a:rPr lang="ru-RU" sz="1400" b="1" dirty="0" smtClean="0">
                <a:solidFill>
                  <a:srgbClr val="00338D"/>
                </a:solidFill>
              </a:rPr>
              <a:t>3</a:t>
            </a:r>
            <a:endParaRPr lang="en-US" sz="1400" b="1" dirty="0">
              <a:solidFill>
                <a:srgbClr val="00338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91030" y="334759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338D"/>
                </a:solidFill>
              </a:rPr>
              <a:t>20</a:t>
            </a:r>
            <a:r>
              <a:rPr lang="ru-RU" sz="1400" b="1" dirty="0" smtClean="0">
                <a:solidFill>
                  <a:srgbClr val="00338D"/>
                </a:solidFill>
              </a:rPr>
              <a:t>09</a:t>
            </a:r>
            <a:endParaRPr lang="en-US" sz="1400" b="1" dirty="0">
              <a:solidFill>
                <a:srgbClr val="00338D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4624603" y="3790339"/>
            <a:ext cx="2380666" cy="964320"/>
          </a:xfrm>
          <a:prstGeom prst="wedgeRoundRectCallout">
            <a:avLst>
              <a:gd name="adj1" fmla="val -20086"/>
              <a:gd name="adj2" fmla="val -66485"/>
              <a:gd name="adj3" fmla="val 16667"/>
            </a:avLst>
          </a:prstGeom>
          <a:solidFill>
            <a:schemeClr val="bg1"/>
          </a:solidFill>
          <a:ln>
            <a:solidFill>
              <a:srgbClr val="0091D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План мероприятий по обеспечению к 2020 г. сокращения выбросов парниковых газов до уровня не более 75 % объема указанных в- Распоряжение Правительства РФ от 02 апреля 2014 г. № 504-р выбросов в 1990 г. 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2819090" y="3793300"/>
            <a:ext cx="1665580" cy="961170"/>
          </a:xfrm>
          <a:prstGeom prst="wedgeRoundRectCallout">
            <a:avLst>
              <a:gd name="adj1" fmla="val 8503"/>
              <a:gd name="adj2" fmla="val -64383"/>
              <a:gd name="adj3" fmla="val 16667"/>
            </a:avLst>
          </a:prstGeom>
          <a:solidFill>
            <a:schemeClr val="bg1"/>
          </a:solidFill>
          <a:ln>
            <a:solidFill>
              <a:srgbClr val="0091D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Указ Президента Российской Федерации от 30 сентября 2013 г. N 752 О сокращении выбросов парниковых газов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750366" y="3795598"/>
            <a:ext cx="1960048" cy="961170"/>
          </a:xfrm>
          <a:prstGeom prst="wedgeRoundRectCallout">
            <a:avLst>
              <a:gd name="adj1" fmla="val 19964"/>
              <a:gd name="adj2" fmla="val -68374"/>
              <a:gd name="adj3" fmla="val 16667"/>
            </a:avLst>
          </a:prstGeom>
          <a:solidFill>
            <a:schemeClr val="bg1"/>
          </a:solidFill>
          <a:ln>
            <a:solidFill>
              <a:srgbClr val="0091D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Климатическая доктрина Российской Федерации -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Распоряжение Президента РФ от 17 декабря 2009 г. №861-рп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2641519" y="1419688"/>
            <a:ext cx="3568507" cy="1294513"/>
          </a:xfrm>
          <a:prstGeom prst="wedgeRoundRectCallout">
            <a:avLst>
              <a:gd name="adj1" fmla="val 63927"/>
              <a:gd name="adj2" fmla="val 80815"/>
              <a:gd name="adj3" fmla="val 16667"/>
            </a:avLst>
          </a:prstGeom>
          <a:solidFill>
            <a:schemeClr val="bg1"/>
          </a:solidFill>
          <a:ln>
            <a:solidFill>
              <a:srgbClr val="EA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Методические </a:t>
            </a: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указания и руководство по количественному определению объема выбросов парниковых газов организациями, осуществляющими хозяйственную и иную деятельность в Российской Федерации – </a:t>
            </a:r>
            <a:r>
              <a:rPr lang="ru-RU" sz="1000" dirty="0">
                <a:solidFill>
                  <a:srgbClr val="00338D"/>
                </a:solidFill>
                <a:latin typeface="Arial Narrow" panose="020B0606020202030204" pitchFamily="34" charset="0"/>
              </a:rPr>
              <a:t>Приказ МПР РФ от 30 июня 2015 г. N 300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tx1"/>
                </a:solidFill>
                <a:latin typeface="Arial Narrow" panose="020B0606020202030204" pitchFamily="34" charset="0"/>
              </a:rPr>
              <a:t>Методические рекомендации по проведению добровольной инвентаризации выбросов ПГ в субъектах РФ – </a:t>
            </a:r>
            <a:r>
              <a:rPr lang="ru-RU" sz="1000" dirty="0">
                <a:solidFill>
                  <a:srgbClr val="00338D"/>
                </a:solidFill>
                <a:latin typeface="Arial Narrow" panose="020B0606020202030204" pitchFamily="34" charset="0"/>
              </a:rPr>
              <a:t>Распоряжение МПР РФ от 16.04.2015 №15 р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0059" y="4948427"/>
            <a:ext cx="8576990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Ключевой вектор государственной и международной политики в области предотвращения антропогенных климатических изменений – создание надежных систем управления выбросами парниковых газов, обеспечивающих возможность постановки целей и достижения результатов в области сокращения выбросов парниковых газов на уровне государств, территориальных субъектов, отраслей экономики, регионов и стран.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88950" y="4886472"/>
            <a:ext cx="351109" cy="1366916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88950" y="5030865"/>
            <a:ext cx="351109" cy="1239904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40059" y="5030865"/>
            <a:ext cx="8697824" cy="1239904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8950" y="1034488"/>
            <a:ext cx="8928100" cy="398966"/>
          </a:xfrm>
        </p:spPr>
        <p:txBody>
          <a:bodyPr/>
          <a:lstStyle/>
          <a:p>
            <a:r>
              <a:rPr lang="ru-RU" sz="1200" dirty="0"/>
              <a:t>Система управления </a:t>
            </a:r>
            <a:r>
              <a:rPr lang="ru-RU" sz="1200" b="0" dirty="0"/>
              <a:t>– совокупность всех элементов, подсистем и коммуникаций между ними, а также процессов, обеспечивающих выполнение поставленных целей. </a:t>
            </a:r>
          </a:p>
          <a:p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выбросами парниковых газов</a:t>
            </a: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176998" y="1529548"/>
            <a:ext cx="572191" cy="814230"/>
          </a:xfrm>
          <a:prstGeom prst="chevron">
            <a:avLst>
              <a:gd name="adj" fmla="val 42188"/>
            </a:avLst>
          </a:prstGeom>
          <a:solidFill>
            <a:srgbClr val="EAAA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utoShape 4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2694" y="1514191"/>
            <a:ext cx="2872831" cy="842325"/>
          </a:xfrm>
          <a:prstGeom prst="homePlate">
            <a:avLst>
              <a:gd name="adj" fmla="val 24461"/>
            </a:avLst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marL="514350"/>
            <a:endParaRPr lang="ru-RU" sz="1200" b="1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8950" y="1647950"/>
            <a:ext cx="604958" cy="604958"/>
            <a:chOff x="238878" y="2360813"/>
            <a:chExt cx="604958" cy="604958"/>
          </a:xfrm>
          <a:effectLst/>
        </p:grpSpPr>
        <p:sp>
          <p:nvSpPr>
            <p:cNvPr id="10" name="Oval 9"/>
            <p:cNvSpPr/>
            <p:nvPr/>
          </p:nvSpPr>
          <p:spPr>
            <a:xfrm rot="10800000">
              <a:off x="238878" y="2360813"/>
              <a:ext cx="604958" cy="604958"/>
            </a:xfrm>
            <a:prstGeom prst="ellipse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54" dirty="0">
                <a:latin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2232" y="2404167"/>
              <a:ext cx="518251" cy="518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338D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37291" y="1636387"/>
            <a:ext cx="183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Государственное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регулирование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6123200" y="1543314"/>
            <a:ext cx="570219" cy="814230"/>
          </a:xfrm>
          <a:prstGeom prst="chevron">
            <a:avLst>
              <a:gd name="adj" fmla="val 42188"/>
            </a:avLst>
          </a:prstGeom>
          <a:solidFill>
            <a:srgbClr val="EAAA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utoShape 4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>
            <a:off x="6279104" y="1519049"/>
            <a:ext cx="2862929" cy="848090"/>
          </a:xfrm>
          <a:prstGeom prst="homePlate">
            <a:avLst>
              <a:gd name="adj" fmla="val 24461"/>
            </a:avLst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marL="514350"/>
            <a:endParaRPr lang="ru-RU" sz="1200" b="1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1776" y="1626897"/>
            <a:ext cx="245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Заинтересованные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стороны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022" y="2386452"/>
            <a:ext cx="27348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Выполнение международных обязательств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Определение целевых показателей  сокращения выбросов 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Поддержка проектной деятельности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78151" y="2386268"/>
            <a:ext cx="257587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Выполнение обязательств в области сокращения выбросов парниковых газов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Оценка инвестиционной привлекательности компании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38022" y="1510978"/>
            <a:ext cx="2211807" cy="853641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marL="514350"/>
            <a:endParaRPr lang="en-US" sz="1200" b="1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3101" y="1754200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Организация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937660" y="1640615"/>
            <a:ext cx="604958" cy="604958"/>
            <a:chOff x="238878" y="2360813"/>
            <a:chExt cx="604958" cy="604958"/>
          </a:xfrm>
        </p:grpSpPr>
        <p:sp>
          <p:nvSpPr>
            <p:cNvPr id="25" name="Oval 24"/>
            <p:cNvSpPr/>
            <p:nvPr/>
          </p:nvSpPr>
          <p:spPr>
            <a:xfrm rot="10800000">
              <a:off x="238878" y="2360813"/>
              <a:ext cx="604958" cy="604958"/>
            </a:xfrm>
            <a:prstGeom prst="ellipse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54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2232" y="2404167"/>
              <a:ext cx="518251" cy="51825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338D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88950" y="3361852"/>
            <a:ext cx="4371020" cy="392089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marL="514350"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Риски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039089" y="1774257"/>
            <a:ext cx="414108" cy="305085"/>
            <a:chOff x="635000" y="5621338"/>
            <a:chExt cx="747713" cy="550862"/>
          </a:xfrm>
        </p:grpSpPr>
        <p:sp>
          <p:nvSpPr>
            <p:cNvPr id="46" name="Freeform 197"/>
            <p:cNvSpPr>
              <a:spLocks/>
            </p:cNvSpPr>
            <p:nvPr/>
          </p:nvSpPr>
          <p:spPr bwMode="auto">
            <a:xfrm>
              <a:off x="701675" y="6134100"/>
              <a:ext cx="617538" cy="38100"/>
            </a:xfrm>
            <a:custGeom>
              <a:avLst/>
              <a:gdLst>
                <a:gd name="T0" fmla="*/ 0 w 176"/>
                <a:gd name="T1" fmla="*/ 9 h 11"/>
                <a:gd name="T2" fmla="*/ 3 w 176"/>
                <a:gd name="T3" fmla="*/ 11 h 11"/>
                <a:gd name="T4" fmla="*/ 173 w 176"/>
                <a:gd name="T5" fmla="*/ 11 h 11"/>
                <a:gd name="T6" fmla="*/ 176 w 176"/>
                <a:gd name="T7" fmla="*/ 9 h 11"/>
                <a:gd name="T8" fmla="*/ 176 w 176"/>
                <a:gd name="T9" fmla="*/ 3 h 11"/>
                <a:gd name="T10" fmla="*/ 173 w 176"/>
                <a:gd name="T11" fmla="*/ 0 h 11"/>
                <a:gd name="T12" fmla="*/ 3 w 176"/>
                <a:gd name="T13" fmla="*/ 0 h 11"/>
                <a:gd name="T14" fmla="*/ 0 w 176"/>
                <a:gd name="T15" fmla="*/ 3 h 11"/>
                <a:gd name="T16" fmla="*/ 0 w 17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1">
                  <a:moveTo>
                    <a:pt x="0" y="9"/>
                  </a:moveTo>
                  <a:cubicBezTo>
                    <a:pt x="0" y="10"/>
                    <a:pt x="1" y="11"/>
                    <a:pt x="3" y="11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5" y="11"/>
                    <a:pt x="176" y="10"/>
                    <a:pt x="176" y="9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1"/>
                    <a:pt x="175" y="0"/>
                    <a:pt x="17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8"/>
            <p:cNvSpPr>
              <a:spLocks noEditPoints="1"/>
            </p:cNvSpPr>
            <p:nvPr/>
          </p:nvSpPr>
          <p:spPr bwMode="auto">
            <a:xfrm>
              <a:off x="869950" y="5951538"/>
              <a:ext cx="280988" cy="150813"/>
            </a:xfrm>
            <a:custGeom>
              <a:avLst/>
              <a:gdLst>
                <a:gd name="T0" fmla="*/ 2 w 80"/>
                <a:gd name="T1" fmla="*/ 0 h 43"/>
                <a:gd name="T2" fmla="*/ 0 w 80"/>
                <a:gd name="T3" fmla="*/ 3 h 43"/>
                <a:gd name="T4" fmla="*/ 0 w 80"/>
                <a:gd name="T5" fmla="*/ 40 h 43"/>
                <a:gd name="T6" fmla="*/ 2 w 80"/>
                <a:gd name="T7" fmla="*/ 43 h 43"/>
                <a:gd name="T8" fmla="*/ 78 w 80"/>
                <a:gd name="T9" fmla="*/ 43 h 43"/>
                <a:gd name="T10" fmla="*/ 80 w 80"/>
                <a:gd name="T11" fmla="*/ 40 h 43"/>
                <a:gd name="T12" fmla="*/ 80 w 80"/>
                <a:gd name="T13" fmla="*/ 3 h 43"/>
                <a:gd name="T14" fmla="*/ 78 w 80"/>
                <a:gd name="T15" fmla="*/ 0 h 43"/>
                <a:gd name="T16" fmla="*/ 2 w 80"/>
                <a:gd name="T17" fmla="*/ 0 h 43"/>
                <a:gd name="T18" fmla="*/ 71 w 80"/>
                <a:gd name="T19" fmla="*/ 28 h 43"/>
                <a:gd name="T20" fmla="*/ 69 w 80"/>
                <a:gd name="T21" fmla="*/ 30 h 43"/>
                <a:gd name="T22" fmla="*/ 11 w 80"/>
                <a:gd name="T23" fmla="*/ 30 h 43"/>
                <a:gd name="T24" fmla="*/ 9 w 80"/>
                <a:gd name="T25" fmla="*/ 28 h 43"/>
                <a:gd name="T26" fmla="*/ 9 w 80"/>
                <a:gd name="T27" fmla="*/ 27 h 43"/>
                <a:gd name="T28" fmla="*/ 11 w 80"/>
                <a:gd name="T29" fmla="*/ 25 h 43"/>
                <a:gd name="T30" fmla="*/ 69 w 80"/>
                <a:gd name="T31" fmla="*/ 25 h 43"/>
                <a:gd name="T32" fmla="*/ 71 w 80"/>
                <a:gd name="T33" fmla="*/ 27 h 43"/>
                <a:gd name="T34" fmla="*/ 71 w 80"/>
                <a:gd name="T35" fmla="*/ 28 h 43"/>
                <a:gd name="T36" fmla="*/ 71 w 80"/>
                <a:gd name="T37" fmla="*/ 13 h 43"/>
                <a:gd name="T38" fmla="*/ 69 w 80"/>
                <a:gd name="T39" fmla="*/ 15 h 43"/>
                <a:gd name="T40" fmla="*/ 11 w 80"/>
                <a:gd name="T41" fmla="*/ 15 h 43"/>
                <a:gd name="T42" fmla="*/ 9 w 80"/>
                <a:gd name="T43" fmla="*/ 13 h 43"/>
                <a:gd name="T44" fmla="*/ 9 w 80"/>
                <a:gd name="T45" fmla="*/ 12 h 43"/>
                <a:gd name="T46" fmla="*/ 11 w 80"/>
                <a:gd name="T47" fmla="*/ 10 h 43"/>
                <a:gd name="T48" fmla="*/ 69 w 80"/>
                <a:gd name="T49" fmla="*/ 10 h 43"/>
                <a:gd name="T50" fmla="*/ 71 w 80"/>
                <a:gd name="T51" fmla="*/ 12 h 43"/>
                <a:gd name="T52" fmla="*/ 71 w 80"/>
                <a:gd name="T53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43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9" y="43"/>
                    <a:pt x="80" y="42"/>
                    <a:pt x="80" y="4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1"/>
                    <a:pt x="79" y="0"/>
                    <a:pt x="78" y="0"/>
                  </a:cubicBezTo>
                  <a:lnTo>
                    <a:pt x="2" y="0"/>
                  </a:lnTo>
                  <a:close/>
                  <a:moveTo>
                    <a:pt x="71" y="28"/>
                  </a:moveTo>
                  <a:cubicBezTo>
                    <a:pt x="71" y="29"/>
                    <a:pt x="70" y="30"/>
                    <a:pt x="6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0" y="25"/>
                    <a:pt x="71" y="26"/>
                    <a:pt x="71" y="27"/>
                  </a:cubicBezTo>
                  <a:lnTo>
                    <a:pt x="71" y="28"/>
                  </a:lnTo>
                  <a:close/>
                  <a:moveTo>
                    <a:pt x="71" y="13"/>
                  </a:moveTo>
                  <a:cubicBezTo>
                    <a:pt x="71" y="14"/>
                    <a:pt x="70" y="15"/>
                    <a:pt x="69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9" y="14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10" y="10"/>
                    <a:pt x="11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0"/>
                    <a:pt x="71" y="11"/>
                    <a:pt x="71" y="12"/>
                  </a:cubicBezTo>
                  <a:lnTo>
                    <a:pt x="71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"/>
            <p:cNvSpPr>
              <a:spLocks noEditPoints="1"/>
            </p:cNvSpPr>
            <p:nvPr/>
          </p:nvSpPr>
          <p:spPr bwMode="auto">
            <a:xfrm>
              <a:off x="701675" y="5695950"/>
              <a:ext cx="617538" cy="406400"/>
            </a:xfrm>
            <a:custGeom>
              <a:avLst/>
              <a:gdLst>
                <a:gd name="T0" fmla="*/ 2 w 176"/>
                <a:gd name="T1" fmla="*/ 35 h 116"/>
                <a:gd name="T2" fmla="*/ 0 w 176"/>
                <a:gd name="T3" fmla="*/ 39 h 116"/>
                <a:gd name="T4" fmla="*/ 0 w 176"/>
                <a:gd name="T5" fmla="*/ 113 h 116"/>
                <a:gd name="T6" fmla="*/ 3 w 176"/>
                <a:gd name="T7" fmla="*/ 116 h 116"/>
                <a:gd name="T8" fmla="*/ 40 w 176"/>
                <a:gd name="T9" fmla="*/ 116 h 116"/>
                <a:gd name="T10" fmla="*/ 42 w 176"/>
                <a:gd name="T11" fmla="*/ 113 h 116"/>
                <a:gd name="T12" fmla="*/ 42 w 176"/>
                <a:gd name="T13" fmla="*/ 70 h 116"/>
                <a:gd name="T14" fmla="*/ 44 w 176"/>
                <a:gd name="T15" fmla="*/ 68 h 116"/>
                <a:gd name="T16" fmla="*/ 131 w 176"/>
                <a:gd name="T17" fmla="*/ 68 h 116"/>
                <a:gd name="T18" fmla="*/ 134 w 176"/>
                <a:gd name="T19" fmla="*/ 70 h 116"/>
                <a:gd name="T20" fmla="*/ 134 w 176"/>
                <a:gd name="T21" fmla="*/ 113 h 116"/>
                <a:gd name="T22" fmla="*/ 136 w 176"/>
                <a:gd name="T23" fmla="*/ 116 h 116"/>
                <a:gd name="T24" fmla="*/ 173 w 176"/>
                <a:gd name="T25" fmla="*/ 116 h 116"/>
                <a:gd name="T26" fmla="*/ 176 w 176"/>
                <a:gd name="T27" fmla="*/ 113 h 116"/>
                <a:gd name="T28" fmla="*/ 176 w 176"/>
                <a:gd name="T29" fmla="*/ 39 h 116"/>
                <a:gd name="T30" fmla="*/ 173 w 176"/>
                <a:gd name="T31" fmla="*/ 35 h 116"/>
                <a:gd name="T32" fmla="*/ 90 w 176"/>
                <a:gd name="T33" fmla="*/ 0 h 116"/>
                <a:gd name="T34" fmla="*/ 86 w 176"/>
                <a:gd name="T35" fmla="*/ 0 h 116"/>
                <a:gd name="T36" fmla="*/ 2 w 176"/>
                <a:gd name="T37" fmla="*/ 35 h 116"/>
                <a:gd name="T38" fmla="*/ 52 w 176"/>
                <a:gd name="T39" fmla="*/ 47 h 116"/>
                <a:gd name="T40" fmla="*/ 49 w 176"/>
                <a:gd name="T41" fmla="*/ 49 h 116"/>
                <a:gd name="T42" fmla="*/ 31 w 176"/>
                <a:gd name="T43" fmla="*/ 49 h 116"/>
                <a:gd name="T44" fmla="*/ 29 w 176"/>
                <a:gd name="T45" fmla="*/ 47 h 116"/>
                <a:gd name="T46" fmla="*/ 29 w 176"/>
                <a:gd name="T47" fmla="*/ 39 h 116"/>
                <a:gd name="T48" fmla="*/ 31 w 176"/>
                <a:gd name="T49" fmla="*/ 36 h 116"/>
                <a:gd name="T50" fmla="*/ 49 w 176"/>
                <a:gd name="T51" fmla="*/ 36 h 116"/>
                <a:gd name="T52" fmla="*/ 52 w 176"/>
                <a:gd name="T53" fmla="*/ 39 h 116"/>
                <a:gd name="T54" fmla="*/ 52 w 176"/>
                <a:gd name="T55" fmla="*/ 47 h 116"/>
                <a:gd name="T56" fmla="*/ 124 w 176"/>
                <a:gd name="T57" fmla="*/ 39 h 116"/>
                <a:gd name="T58" fmla="*/ 126 w 176"/>
                <a:gd name="T59" fmla="*/ 36 h 116"/>
                <a:gd name="T60" fmla="*/ 145 w 176"/>
                <a:gd name="T61" fmla="*/ 36 h 116"/>
                <a:gd name="T62" fmla="*/ 147 w 176"/>
                <a:gd name="T63" fmla="*/ 39 h 116"/>
                <a:gd name="T64" fmla="*/ 147 w 176"/>
                <a:gd name="T65" fmla="*/ 47 h 116"/>
                <a:gd name="T66" fmla="*/ 145 w 176"/>
                <a:gd name="T67" fmla="*/ 49 h 116"/>
                <a:gd name="T68" fmla="*/ 126 w 176"/>
                <a:gd name="T69" fmla="*/ 49 h 116"/>
                <a:gd name="T70" fmla="*/ 124 w 176"/>
                <a:gd name="T71" fmla="*/ 47 h 116"/>
                <a:gd name="T72" fmla="*/ 124 w 176"/>
                <a:gd name="T73" fmla="*/ 39 h 116"/>
                <a:gd name="T74" fmla="*/ 99 w 176"/>
                <a:gd name="T75" fmla="*/ 47 h 116"/>
                <a:gd name="T76" fmla="*/ 97 w 176"/>
                <a:gd name="T77" fmla="*/ 49 h 116"/>
                <a:gd name="T78" fmla="*/ 79 w 176"/>
                <a:gd name="T79" fmla="*/ 49 h 116"/>
                <a:gd name="T80" fmla="*/ 76 w 176"/>
                <a:gd name="T81" fmla="*/ 47 h 116"/>
                <a:gd name="T82" fmla="*/ 76 w 176"/>
                <a:gd name="T83" fmla="*/ 39 h 116"/>
                <a:gd name="T84" fmla="*/ 79 w 176"/>
                <a:gd name="T85" fmla="*/ 36 h 116"/>
                <a:gd name="T86" fmla="*/ 97 w 176"/>
                <a:gd name="T87" fmla="*/ 36 h 116"/>
                <a:gd name="T88" fmla="*/ 99 w 176"/>
                <a:gd name="T89" fmla="*/ 39 h 116"/>
                <a:gd name="T90" fmla="*/ 99 w 176"/>
                <a:gd name="T91" fmla="*/ 4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" h="116">
                  <a:moveTo>
                    <a:pt x="2" y="35"/>
                  </a:moveTo>
                  <a:cubicBezTo>
                    <a:pt x="1" y="36"/>
                    <a:pt x="0" y="37"/>
                    <a:pt x="0" y="3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1" y="116"/>
                    <a:pt x="3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1" y="116"/>
                    <a:pt x="42" y="115"/>
                    <a:pt x="42" y="113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69"/>
                    <a:pt x="43" y="68"/>
                    <a:pt x="44" y="68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3" y="68"/>
                    <a:pt x="134" y="69"/>
                    <a:pt x="134" y="70"/>
                  </a:cubicBezTo>
                  <a:cubicBezTo>
                    <a:pt x="134" y="113"/>
                    <a:pt x="134" y="113"/>
                    <a:pt x="134" y="113"/>
                  </a:cubicBezTo>
                  <a:cubicBezTo>
                    <a:pt x="134" y="115"/>
                    <a:pt x="135" y="116"/>
                    <a:pt x="136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5" y="116"/>
                    <a:pt x="176" y="115"/>
                    <a:pt x="176" y="113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7"/>
                    <a:pt x="175" y="36"/>
                    <a:pt x="173" y="3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2" y="35"/>
                  </a:lnTo>
                  <a:close/>
                  <a:moveTo>
                    <a:pt x="52" y="47"/>
                  </a:moveTo>
                  <a:cubicBezTo>
                    <a:pt x="52" y="48"/>
                    <a:pt x="51" y="49"/>
                    <a:pt x="49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49"/>
                    <a:pt x="29" y="48"/>
                    <a:pt x="29" y="47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8"/>
                    <a:pt x="30" y="36"/>
                    <a:pt x="31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1" y="36"/>
                    <a:pt x="52" y="38"/>
                    <a:pt x="52" y="39"/>
                  </a:cubicBezTo>
                  <a:lnTo>
                    <a:pt x="52" y="47"/>
                  </a:lnTo>
                  <a:close/>
                  <a:moveTo>
                    <a:pt x="124" y="39"/>
                  </a:moveTo>
                  <a:cubicBezTo>
                    <a:pt x="124" y="38"/>
                    <a:pt x="125" y="36"/>
                    <a:pt x="126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6" y="36"/>
                    <a:pt x="147" y="38"/>
                    <a:pt x="147" y="39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8"/>
                    <a:pt x="146" y="49"/>
                    <a:pt x="14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4" y="48"/>
                    <a:pt x="124" y="47"/>
                  </a:cubicBezTo>
                  <a:lnTo>
                    <a:pt x="124" y="39"/>
                  </a:lnTo>
                  <a:close/>
                  <a:moveTo>
                    <a:pt x="99" y="47"/>
                  </a:moveTo>
                  <a:cubicBezTo>
                    <a:pt x="99" y="48"/>
                    <a:pt x="98" y="49"/>
                    <a:pt x="97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7" y="49"/>
                    <a:pt x="76" y="48"/>
                    <a:pt x="76" y="47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7" y="36"/>
                    <a:pt x="79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9" y="38"/>
                    <a:pt x="99" y="39"/>
                  </a:cubicBezTo>
                  <a:lnTo>
                    <a:pt x="99" y="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0"/>
            <p:cNvSpPr>
              <a:spLocks/>
            </p:cNvSpPr>
            <p:nvPr/>
          </p:nvSpPr>
          <p:spPr bwMode="auto">
            <a:xfrm>
              <a:off x="635000" y="5621338"/>
              <a:ext cx="747713" cy="193675"/>
            </a:xfrm>
            <a:custGeom>
              <a:avLst/>
              <a:gdLst>
                <a:gd name="T0" fmla="*/ 211 w 213"/>
                <a:gd name="T1" fmla="*/ 55 h 55"/>
                <a:gd name="T2" fmla="*/ 213 w 213"/>
                <a:gd name="T3" fmla="*/ 53 h 55"/>
                <a:gd name="T4" fmla="*/ 213 w 213"/>
                <a:gd name="T5" fmla="*/ 49 h 55"/>
                <a:gd name="T6" fmla="*/ 211 w 213"/>
                <a:gd name="T7" fmla="*/ 45 h 55"/>
                <a:gd name="T8" fmla="*/ 109 w 213"/>
                <a:gd name="T9" fmla="*/ 1 h 55"/>
                <a:gd name="T10" fmla="*/ 105 w 213"/>
                <a:gd name="T11" fmla="*/ 1 h 55"/>
                <a:gd name="T12" fmla="*/ 3 w 213"/>
                <a:gd name="T13" fmla="*/ 45 h 55"/>
                <a:gd name="T14" fmla="*/ 0 w 213"/>
                <a:gd name="T15" fmla="*/ 49 h 55"/>
                <a:gd name="T16" fmla="*/ 0 w 213"/>
                <a:gd name="T17" fmla="*/ 53 h 55"/>
                <a:gd name="T18" fmla="*/ 3 w 213"/>
                <a:gd name="T19" fmla="*/ 55 h 55"/>
                <a:gd name="T20" fmla="*/ 105 w 213"/>
                <a:gd name="T21" fmla="*/ 11 h 55"/>
                <a:gd name="T22" fmla="*/ 109 w 213"/>
                <a:gd name="T23" fmla="*/ 11 h 55"/>
                <a:gd name="T24" fmla="*/ 211 w 213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55">
                  <a:moveTo>
                    <a:pt x="211" y="55"/>
                  </a:moveTo>
                  <a:cubicBezTo>
                    <a:pt x="212" y="55"/>
                    <a:pt x="213" y="55"/>
                    <a:pt x="213" y="53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7"/>
                    <a:pt x="212" y="46"/>
                    <a:pt x="211" y="45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0"/>
                    <a:pt x="106" y="0"/>
                    <a:pt x="105" y="1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6"/>
                    <a:pt x="0" y="47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1" y="55"/>
                    <a:pt x="3" y="55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1"/>
                    <a:pt x="108" y="11"/>
                    <a:pt x="109" y="11"/>
                  </a:cubicBezTo>
                  <a:lnTo>
                    <a:pt x="211" y="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89"/>
          <p:cNvSpPr>
            <a:spLocks noEditPoints="1"/>
          </p:cNvSpPr>
          <p:nvPr/>
        </p:nvSpPr>
        <p:spPr bwMode="auto">
          <a:xfrm>
            <a:off x="608758" y="1722308"/>
            <a:ext cx="371052" cy="357034"/>
          </a:xfrm>
          <a:custGeom>
            <a:avLst/>
            <a:gdLst/>
            <a:ahLst/>
            <a:cxnLst>
              <a:cxn ang="0">
                <a:pos x="1954" y="962"/>
              </a:cxn>
              <a:cxn ang="0">
                <a:pos x="1953" y="963"/>
              </a:cxn>
              <a:cxn ang="0">
                <a:pos x="2180" y="2136"/>
              </a:cxn>
              <a:cxn ang="0">
                <a:pos x="1762" y="2016"/>
              </a:cxn>
              <a:cxn ang="0">
                <a:pos x="1936" y="2000"/>
              </a:cxn>
              <a:cxn ang="0">
                <a:pos x="1762" y="1825"/>
              </a:cxn>
              <a:cxn ang="0">
                <a:pos x="1936" y="1742"/>
              </a:cxn>
              <a:cxn ang="0">
                <a:pos x="1936" y="1672"/>
              </a:cxn>
              <a:cxn ang="0">
                <a:pos x="1762" y="1645"/>
              </a:cxn>
              <a:cxn ang="0">
                <a:pos x="1936" y="1612"/>
              </a:cxn>
              <a:cxn ang="0">
                <a:pos x="1762" y="1454"/>
              </a:cxn>
              <a:cxn ang="0">
                <a:pos x="1936" y="1354"/>
              </a:cxn>
              <a:cxn ang="0">
                <a:pos x="1936" y="1279"/>
              </a:cxn>
              <a:cxn ang="0">
                <a:pos x="1762" y="1274"/>
              </a:cxn>
              <a:cxn ang="0">
                <a:pos x="1936" y="1225"/>
              </a:cxn>
              <a:cxn ang="0">
                <a:pos x="1762" y="1084"/>
              </a:cxn>
              <a:cxn ang="0">
                <a:pos x="979" y="1999"/>
              </a:cxn>
              <a:cxn ang="0">
                <a:pos x="1129" y="1991"/>
              </a:cxn>
              <a:cxn ang="0">
                <a:pos x="1680" y="172"/>
              </a:cxn>
              <a:cxn ang="0">
                <a:pos x="1267" y="0"/>
              </a:cxn>
              <a:cxn ang="0">
                <a:pos x="855" y="172"/>
              </a:cxn>
              <a:cxn ang="0">
                <a:pos x="572" y="665"/>
              </a:cxn>
              <a:cxn ang="0">
                <a:pos x="288" y="2136"/>
              </a:cxn>
              <a:cxn ang="0">
                <a:pos x="544" y="1963"/>
              </a:cxn>
              <a:cxn ang="0">
                <a:pos x="544" y="1880"/>
              </a:cxn>
              <a:cxn ang="0">
                <a:pos x="328" y="1821"/>
              </a:cxn>
              <a:cxn ang="0">
                <a:pos x="544" y="1803"/>
              </a:cxn>
              <a:cxn ang="0">
                <a:pos x="328" y="1584"/>
              </a:cxn>
              <a:cxn ang="0">
                <a:pos x="544" y="1482"/>
              </a:cxn>
              <a:cxn ang="0">
                <a:pos x="544" y="1393"/>
              </a:cxn>
              <a:cxn ang="0">
                <a:pos x="328" y="1361"/>
              </a:cxn>
              <a:cxn ang="0">
                <a:pos x="544" y="1322"/>
              </a:cxn>
              <a:cxn ang="0">
                <a:pos x="328" y="1125"/>
              </a:cxn>
              <a:cxn ang="0">
                <a:pos x="544" y="1001"/>
              </a:cxn>
              <a:cxn ang="0">
                <a:pos x="544" y="907"/>
              </a:cxn>
              <a:cxn ang="0">
                <a:pos x="328" y="902"/>
              </a:cxn>
              <a:cxn ang="0">
                <a:pos x="544" y="841"/>
              </a:cxn>
              <a:cxn ang="0">
                <a:pos x="1199" y="317"/>
              </a:cxn>
              <a:cxn ang="0">
                <a:pos x="907" y="494"/>
              </a:cxn>
              <a:cxn ang="0">
                <a:pos x="907" y="607"/>
              </a:cxn>
              <a:cxn ang="0">
                <a:pos x="1199" y="626"/>
              </a:cxn>
              <a:cxn ang="0">
                <a:pos x="907" y="701"/>
              </a:cxn>
              <a:cxn ang="0">
                <a:pos x="1199" y="969"/>
              </a:cxn>
              <a:cxn ang="0">
                <a:pos x="907" y="1117"/>
              </a:cxn>
              <a:cxn ang="0">
                <a:pos x="907" y="1230"/>
              </a:cxn>
              <a:cxn ang="0">
                <a:pos x="1199" y="1285"/>
              </a:cxn>
              <a:cxn ang="0">
                <a:pos x="907" y="1324"/>
              </a:cxn>
              <a:cxn ang="0">
                <a:pos x="1199" y="1620"/>
              </a:cxn>
              <a:cxn ang="0">
                <a:pos x="907" y="1740"/>
              </a:cxn>
              <a:cxn ang="0">
                <a:pos x="907" y="1853"/>
              </a:cxn>
              <a:cxn ang="0">
                <a:pos x="81" y="2214"/>
              </a:cxn>
              <a:cxn ang="0">
                <a:pos x="2387" y="2376"/>
              </a:cxn>
            </a:cxnLst>
            <a:rect l="0" t="0" r="r" b="b"/>
            <a:pathLst>
              <a:path w="2468" h="2376">
                <a:moveTo>
                  <a:pt x="2180" y="1057"/>
                </a:moveTo>
                <a:cubicBezTo>
                  <a:pt x="1954" y="963"/>
                  <a:pt x="1954" y="963"/>
                  <a:pt x="1954" y="963"/>
                </a:cubicBezTo>
                <a:cubicBezTo>
                  <a:pt x="1954" y="962"/>
                  <a:pt x="1954" y="962"/>
                  <a:pt x="1954" y="962"/>
                </a:cubicBezTo>
                <a:cubicBezTo>
                  <a:pt x="1953" y="962"/>
                  <a:pt x="1953" y="962"/>
                  <a:pt x="1953" y="962"/>
                </a:cubicBezTo>
                <a:cubicBezTo>
                  <a:pt x="1953" y="962"/>
                  <a:pt x="1953" y="962"/>
                  <a:pt x="1953" y="962"/>
                </a:cubicBezTo>
                <a:cubicBezTo>
                  <a:pt x="1953" y="963"/>
                  <a:pt x="1953" y="963"/>
                  <a:pt x="1953" y="963"/>
                </a:cubicBezTo>
                <a:cubicBezTo>
                  <a:pt x="1727" y="1057"/>
                  <a:pt x="1727" y="1057"/>
                  <a:pt x="1727" y="1057"/>
                </a:cubicBezTo>
                <a:cubicBezTo>
                  <a:pt x="1727" y="2136"/>
                  <a:pt x="1727" y="2136"/>
                  <a:pt x="1727" y="2136"/>
                </a:cubicBezTo>
                <a:cubicBezTo>
                  <a:pt x="2180" y="2136"/>
                  <a:pt x="2180" y="2136"/>
                  <a:pt x="2180" y="2136"/>
                </a:cubicBezTo>
                <a:lnTo>
                  <a:pt x="2180" y="1057"/>
                </a:lnTo>
                <a:close/>
                <a:moveTo>
                  <a:pt x="1936" y="2000"/>
                </a:moveTo>
                <a:cubicBezTo>
                  <a:pt x="1762" y="2016"/>
                  <a:pt x="1762" y="2016"/>
                  <a:pt x="1762" y="2016"/>
                </a:cubicBezTo>
                <a:cubicBezTo>
                  <a:pt x="1762" y="1949"/>
                  <a:pt x="1762" y="1949"/>
                  <a:pt x="1762" y="1949"/>
                </a:cubicBezTo>
                <a:cubicBezTo>
                  <a:pt x="1936" y="1933"/>
                  <a:pt x="1936" y="1933"/>
                  <a:pt x="1936" y="1933"/>
                </a:cubicBezTo>
                <a:lnTo>
                  <a:pt x="1936" y="2000"/>
                </a:lnTo>
                <a:close/>
                <a:moveTo>
                  <a:pt x="1936" y="1871"/>
                </a:moveTo>
                <a:cubicBezTo>
                  <a:pt x="1762" y="1892"/>
                  <a:pt x="1762" y="1892"/>
                  <a:pt x="1762" y="1892"/>
                </a:cubicBezTo>
                <a:cubicBezTo>
                  <a:pt x="1762" y="1825"/>
                  <a:pt x="1762" y="1825"/>
                  <a:pt x="1762" y="1825"/>
                </a:cubicBezTo>
                <a:cubicBezTo>
                  <a:pt x="1936" y="1802"/>
                  <a:pt x="1936" y="1802"/>
                  <a:pt x="1936" y="1802"/>
                </a:cubicBezTo>
                <a:lnTo>
                  <a:pt x="1936" y="1871"/>
                </a:lnTo>
                <a:close/>
                <a:moveTo>
                  <a:pt x="1936" y="1742"/>
                </a:moveTo>
                <a:cubicBezTo>
                  <a:pt x="1762" y="1769"/>
                  <a:pt x="1762" y="1769"/>
                  <a:pt x="1762" y="1769"/>
                </a:cubicBezTo>
                <a:cubicBezTo>
                  <a:pt x="1762" y="1702"/>
                  <a:pt x="1762" y="1702"/>
                  <a:pt x="1762" y="1702"/>
                </a:cubicBezTo>
                <a:cubicBezTo>
                  <a:pt x="1936" y="1672"/>
                  <a:pt x="1936" y="1672"/>
                  <a:pt x="1936" y="1672"/>
                </a:cubicBezTo>
                <a:lnTo>
                  <a:pt x="1936" y="1742"/>
                </a:lnTo>
                <a:close/>
                <a:moveTo>
                  <a:pt x="1936" y="1612"/>
                </a:moveTo>
                <a:cubicBezTo>
                  <a:pt x="1762" y="1645"/>
                  <a:pt x="1762" y="1645"/>
                  <a:pt x="1762" y="1645"/>
                </a:cubicBezTo>
                <a:cubicBezTo>
                  <a:pt x="1762" y="1578"/>
                  <a:pt x="1762" y="1578"/>
                  <a:pt x="1762" y="1578"/>
                </a:cubicBezTo>
                <a:cubicBezTo>
                  <a:pt x="1936" y="1541"/>
                  <a:pt x="1936" y="1541"/>
                  <a:pt x="1936" y="1541"/>
                </a:cubicBezTo>
                <a:lnTo>
                  <a:pt x="1936" y="1612"/>
                </a:lnTo>
                <a:close/>
                <a:moveTo>
                  <a:pt x="1936" y="1483"/>
                </a:moveTo>
                <a:cubicBezTo>
                  <a:pt x="1762" y="1522"/>
                  <a:pt x="1762" y="1522"/>
                  <a:pt x="1762" y="1522"/>
                </a:cubicBezTo>
                <a:cubicBezTo>
                  <a:pt x="1762" y="1454"/>
                  <a:pt x="1762" y="1454"/>
                  <a:pt x="1762" y="1454"/>
                </a:cubicBezTo>
                <a:cubicBezTo>
                  <a:pt x="1936" y="1410"/>
                  <a:pt x="1936" y="1410"/>
                  <a:pt x="1936" y="1410"/>
                </a:cubicBezTo>
                <a:lnTo>
                  <a:pt x="1936" y="1483"/>
                </a:lnTo>
                <a:close/>
                <a:moveTo>
                  <a:pt x="1936" y="1354"/>
                </a:moveTo>
                <a:cubicBezTo>
                  <a:pt x="1762" y="1398"/>
                  <a:pt x="1762" y="1398"/>
                  <a:pt x="1762" y="1398"/>
                </a:cubicBezTo>
                <a:cubicBezTo>
                  <a:pt x="1762" y="1331"/>
                  <a:pt x="1762" y="1331"/>
                  <a:pt x="1762" y="1331"/>
                </a:cubicBezTo>
                <a:cubicBezTo>
                  <a:pt x="1936" y="1279"/>
                  <a:pt x="1936" y="1279"/>
                  <a:pt x="1936" y="1279"/>
                </a:cubicBezTo>
                <a:lnTo>
                  <a:pt x="1936" y="1354"/>
                </a:lnTo>
                <a:close/>
                <a:moveTo>
                  <a:pt x="1936" y="1225"/>
                </a:moveTo>
                <a:cubicBezTo>
                  <a:pt x="1762" y="1274"/>
                  <a:pt x="1762" y="1274"/>
                  <a:pt x="1762" y="1274"/>
                </a:cubicBezTo>
                <a:cubicBezTo>
                  <a:pt x="1762" y="1207"/>
                  <a:pt x="1762" y="1207"/>
                  <a:pt x="1762" y="1207"/>
                </a:cubicBezTo>
                <a:cubicBezTo>
                  <a:pt x="1936" y="1149"/>
                  <a:pt x="1936" y="1149"/>
                  <a:pt x="1936" y="1149"/>
                </a:cubicBezTo>
                <a:lnTo>
                  <a:pt x="1936" y="1225"/>
                </a:lnTo>
                <a:close/>
                <a:moveTo>
                  <a:pt x="1936" y="1095"/>
                </a:moveTo>
                <a:cubicBezTo>
                  <a:pt x="1762" y="1151"/>
                  <a:pt x="1762" y="1151"/>
                  <a:pt x="1762" y="1151"/>
                </a:cubicBezTo>
                <a:cubicBezTo>
                  <a:pt x="1762" y="1084"/>
                  <a:pt x="1762" y="1084"/>
                  <a:pt x="1762" y="1084"/>
                </a:cubicBezTo>
                <a:cubicBezTo>
                  <a:pt x="1936" y="1018"/>
                  <a:pt x="1936" y="1018"/>
                  <a:pt x="1936" y="1018"/>
                </a:cubicBezTo>
                <a:lnTo>
                  <a:pt x="1936" y="1095"/>
                </a:lnTo>
                <a:close/>
                <a:moveTo>
                  <a:pt x="979" y="1999"/>
                </a:moveTo>
                <a:cubicBezTo>
                  <a:pt x="979" y="1964"/>
                  <a:pt x="1007" y="1934"/>
                  <a:pt x="1042" y="1932"/>
                </a:cubicBezTo>
                <a:cubicBezTo>
                  <a:pt x="1065" y="1931"/>
                  <a:pt x="1065" y="1931"/>
                  <a:pt x="1065" y="1931"/>
                </a:cubicBezTo>
                <a:cubicBezTo>
                  <a:pt x="1100" y="1929"/>
                  <a:pt x="1129" y="1956"/>
                  <a:pt x="1129" y="1991"/>
                </a:cubicBezTo>
                <a:cubicBezTo>
                  <a:pt x="1129" y="2136"/>
                  <a:pt x="1129" y="2136"/>
                  <a:pt x="1129" y="2136"/>
                </a:cubicBezTo>
                <a:cubicBezTo>
                  <a:pt x="1680" y="2136"/>
                  <a:pt x="1680" y="2136"/>
                  <a:pt x="1680" y="2136"/>
                </a:cubicBezTo>
                <a:cubicBezTo>
                  <a:pt x="1680" y="172"/>
                  <a:pt x="1680" y="172"/>
                  <a:pt x="1680" y="172"/>
                </a:cubicBezTo>
                <a:cubicBezTo>
                  <a:pt x="1268" y="1"/>
                  <a:pt x="1268" y="1"/>
                  <a:pt x="1268" y="1"/>
                </a:cubicBezTo>
                <a:cubicBezTo>
                  <a:pt x="1268" y="0"/>
                  <a:pt x="1268" y="0"/>
                  <a:pt x="1268" y="0"/>
                </a:cubicBezTo>
                <a:cubicBezTo>
                  <a:pt x="1267" y="0"/>
                  <a:pt x="1267" y="0"/>
                  <a:pt x="1267" y="0"/>
                </a:cubicBezTo>
                <a:cubicBezTo>
                  <a:pt x="1267" y="0"/>
                  <a:pt x="1267" y="0"/>
                  <a:pt x="1267" y="0"/>
                </a:cubicBezTo>
                <a:cubicBezTo>
                  <a:pt x="1267" y="1"/>
                  <a:pt x="1267" y="1"/>
                  <a:pt x="1267" y="1"/>
                </a:cubicBezTo>
                <a:cubicBezTo>
                  <a:pt x="855" y="172"/>
                  <a:pt x="855" y="172"/>
                  <a:pt x="855" y="172"/>
                </a:cubicBezTo>
                <a:cubicBezTo>
                  <a:pt x="855" y="783"/>
                  <a:pt x="855" y="783"/>
                  <a:pt x="855" y="783"/>
                </a:cubicBezTo>
                <a:cubicBezTo>
                  <a:pt x="573" y="666"/>
                  <a:pt x="573" y="666"/>
                  <a:pt x="573" y="666"/>
                </a:cubicBezTo>
                <a:cubicBezTo>
                  <a:pt x="573" y="665"/>
                  <a:pt x="572" y="665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6"/>
                  <a:pt x="288" y="784"/>
                  <a:pt x="288" y="784"/>
                </a:cubicBezTo>
                <a:cubicBezTo>
                  <a:pt x="288" y="2136"/>
                  <a:pt x="288" y="2136"/>
                  <a:pt x="288" y="2136"/>
                </a:cubicBezTo>
                <a:cubicBezTo>
                  <a:pt x="979" y="2136"/>
                  <a:pt x="979" y="2136"/>
                  <a:pt x="979" y="2136"/>
                </a:cubicBezTo>
                <a:lnTo>
                  <a:pt x="979" y="1999"/>
                </a:lnTo>
                <a:close/>
                <a:moveTo>
                  <a:pt x="544" y="1963"/>
                </a:moveTo>
                <a:cubicBezTo>
                  <a:pt x="328" y="1974"/>
                  <a:pt x="328" y="1974"/>
                  <a:pt x="328" y="1974"/>
                </a:cubicBezTo>
                <a:cubicBezTo>
                  <a:pt x="328" y="1891"/>
                  <a:pt x="328" y="1891"/>
                  <a:pt x="328" y="1891"/>
                </a:cubicBezTo>
                <a:cubicBezTo>
                  <a:pt x="544" y="1880"/>
                  <a:pt x="544" y="1880"/>
                  <a:pt x="544" y="1880"/>
                </a:cubicBezTo>
                <a:lnTo>
                  <a:pt x="544" y="1963"/>
                </a:lnTo>
                <a:close/>
                <a:moveTo>
                  <a:pt x="544" y="1803"/>
                </a:moveTo>
                <a:cubicBezTo>
                  <a:pt x="328" y="1821"/>
                  <a:pt x="328" y="1821"/>
                  <a:pt x="328" y="1821"/>
                </a:cubicBezTo>
                <a:cubicBezTo>
                  <a:pt x="328" y="1738"/>
                  <a:pt x="328" y="1738"/>
                  <a:pt x="328" y="1738"/>
                </a:cubicBezTo>
                <a:cubicBezTo>
                  <a:pt x="544" y="1718"/>
                  <a:pt x="544" y="1718"/>
                  <a:pt x="544" y="1718"/>
                </a:cubicBezTo>
                <a:lnTo>
                  <a:pt x="544" y="1803"/>
                </a:lnTo>
                <a:close/>
                <a:moveTo>
                  <a:pt x="544" y="1643"/>
                </a:moveTo>
                <a:cubicBezTo>
                  <a:pt x="328" y="1668"/>
                  <a:pt x="328" y="1668"/>
                  <a:pt x="328" y="1668"/>
                </a:cubicBezTo>
                <a:cubicBezTo>
                  <a:pt x="328" y="1584"/>
                  <a:pt x="328" y="1584"/>
                  <a:pt x="328" y="1584"/>
                </a:cubicBezTo>
                <a:cubicBezTo>
                  <a:pt x="544" y="1556"/>
                  <a:pt x="544" y="1556"/>
                  <a:pt x="544" y="1556"/>
                </a:cubicBezTo>
                <a:lnTo>
                  <a:pt x="544" y="1643"/>
                </a:lnTo>
                <a:close/>
                <a:moveTo>
                  <a:pt x="544" y="1482"/>
                </a:moveTo>
                <a:cubicBezTo>
                  <a:pt x="328" y="1514"/>
                  <a:pt x="328" y="1514"/>
                  <a:pt x="328" y="1514"/>
                </a:cubicBezTo>
                <a:cubicBezTo>
                  <a:pt x="328" y="1431"/>
                  <a:pt x="328" y="1431"/>
                  <a:pt x="328" y="1431"/>
                </a:cubicBezTo>
                <a:cubicBezTo>
                  <a:pt x="544" y="1393"/>
                  <a:pt x="544" y="1393"/>
                  <a:pt x="544" y="1393"/>
                </a:cubicBezTo>
                <a:lnTo>
                  <a:pt x="544" y="1482"/>
                </a:lnTo>
                <a:close/>
                <a:moveTo>
                  <a:pt x="544" y="1322"/>
                </a:moveTo>
                <a:cubicBezTo>
                  <a:pt x="328" y="1361"/>
                  <a:pt x="328" y="1361"/>
                  <a:pt x="328" y="1361"/>
                </a:cubicBezTo>
                <a:cubicBezTo>
                  <a:pt x="328" y="1278"/>
                  <a:pt x="328" y="1278"/>
                  <a:pt x="328" y="1278"/>
                </a:cubicBezTo>
                <a:cubicBezTo>
                  <a:pt x="544" y="1231"/>
                  <a:pt x="544" y="1231"/>
                  <a:pt x="544" y="1231"/>
                </a:cubicBezTo>
                <a:lnTo>
                  <a:pt x="544" y="1322"/>
                </a:lnTo>
                <a:close/>
                <a:moveTo>
                  <a:pt x="544" y="1162"/>
                </a:moveTo>
                <a:cubicBezTo>
                  <a:pt x="328" y="1208"/>
                  <a:pt x="328" y="1208"/>
                  <a:pt x="328" y="1208"/>
                </a:cubicBezTo>
                <a:cubicBezTo>
                  <a:pt x="328" y="1125"/>
                  <a:pt x="328" y="1125"/>
                  <a:pt x="328" y="1125"/>
                </a:cubicBezTo>
                <a:cubicBezTo>
                  <a:pt x="544" y="1069"/>
                  <a:pt x="544" y="1069"/>
                  <a:pt x="544" y="1069"/>
                </a:cubicBezTo>
                <a:lnTo>
                  <a:pt x="544" y="1162"/>
                </a:lnTo>
                <a:close/>
                <a:moveTo>
                  <a:pt x="544" y="1001"/>
                </a:moveTo>
                <a:cubicBezTo>
                  <a:pt x="328" y="1055"/>
                  <a:pt x="328" y="1055"/>
                  <a:pt x="328" y="1055"/>
                </a:cubicBezTo>
                <a:cubicBezTo>
                  <a:pt x="328" y="971"/>
                  <a:pt x="328" y="971"/>
                  <a:pt x="328" y="971"/>
                </a:cubicBezTo>
                <a:cubicBezTo>
                  <a:pt x="544" y="907"/>
                  <a:pt x="544" y="907"/>
                  <a:pt x="544" y="907"/>
                </a:cubicBezTo>
                <a:lnTo>
                  <a:pt x="544" y="1001"/>
                </a:lnTo>
                <a:close/>
                <a:moveTo>
                  <a:pt x="544" y="841"/>
                </a:moveTo>
                <a:cubicBezTo>
                  <a:pt x="328" y="902"/>
                  <a:pt x="328" y="902"/>
                  <a:pt x="328" y="902"/>
                </a:cubicBezTo>
                <a:cubicBezTo>
                  <a:pt x="328" y="818"/>
                  <a:pt x="328" y="818"/>
                  <a:pt x="328" y="818"/>
                </a:cubicBezTo>
                <a:cubicBezTo>
                  <a:pt x="544" y="745"/>
                  <a:pt x="544" y="745"/>
                  <a:pt x="544" y="745"/>
                </a:cubicBezTo>
                <a:lnTo>
                  <a:pt x="544" y="841"/>
                </a:lnTo>
                <a:close/>
                <a:moveTo>
                  <a:pt x="907" y="286"/>
                </a:moveTo>
                <a:cubicBezTo>
                  <a:pt x="1199" y="187"/>
                  <a:pt x="1199" y="187"/>
                  <a:pt x="1199" y="187"/>
                </a:cubicBezTo>
                <a:cubicBezTo>
                  <a:pt x="1199" y="317"/>
                  <a:pt x="1199" y="317"/>
                  <a:pt x="1199" y="317"/>
                </a:cubicBezTo>
                <a:cubicBezTo>
                  <a:pt x="907" y="399"/>
                  <a:pt x="907" y="399"/>
                  <a:pt x="907" y="399"/>
                </a:cubicBezTo>
                <a:lnTo>
                  <a:pt x="907" y="286"/>
                </a:lnTo>
                <a:close/>
                <a:moveTo>
                  <a:pt x="907" y="494"/>
                </a:moveTo>
                <a:cubicBezTo>
                  <a:pt x="1199" y="407"/>
                  <a:pt x="1199" y="407"/>
                  <a:pt x="1199" y="407"/>
                </a:cubicBezTo>
                <a:cubicBezTo>
                  <a:pt x="1199" y="534"/>
                  <a:pt x="1199" y="534"/>
                  <a:pt x="1199" y="534"/>
                </a:cubicBezTo>
                <a:cubicBezTo>
                  <a:pt x="907" y="607"/>
                  <a:pt x="907" y="607"/>
                  <a:pt x="907" y="607"/>
                </a:cubicBezTo>
                <a:lnTo>
                  <a:pt x="907" y="494"/>
                </a:lnTo>
                <a:close/>
                <a:moveTo>
                  <a:pt x="907" y="701"/>
                </a:moveTo>
                <a:cubicBezTo>
                  <a:pt x="1199" y="626"/>
                  <a:pt x="1199" y="626"/>
                  <a:pt x="1199" y="626"/>
                </a:cubicBezTo>
                <a:cubicBezTo>
                  <a:pt x="1199" y="752"/>
                  <a:pt x="1199" y="752"/>
                  <a:pt x="1199" y="752"/>
                </a:cubicBezTo>
                <a:cubicBezTo>
                  <a:pt x="907" y="814"/>
                  <a:pt x="907" y="814"/>
                  <a:pt x="907" y="814"/>
                </a:cubicBezTo>
                <a:lnTo>
                  <a:pt x="907" y="701"/>
                </a:lnTo>
                <a:close/>
                <a:moveTo>
                  <a:pt x="907" y="909"/>
                </a:moveTo>
                <a:cubicBezTo>
                  <a:pt x="1199" y="846"/>
                  <a:pt x="1199" y="846"/>
                  <a:pt x="1199" y="846"/>
                </a:cubicBezTo>
                <a:cubicBezTo>
                  <a:pt x="1199" y="969"/>
                  <a:pt x="1199" y="969"/>
                  <a:pt x="1199" y="969"/>
                </a:cubicBezTo>
                <a:cubicBezTo>
                  <a:pt x="907" y="1022"/>
                  <a:pt x="907" y="1022"/>
                  <a:pt x="907" y="1022"/>
                </a:cubicBezTo>
                <a:lnTo>
                  <a:pt x="907" y="909"/>
                </a:lnTo>
                <a:close/>
                <a:moveTo>
                  <a:pt x="907" y="1117"/>
                </a:moveTo>
                <a:cubicBezTo>
                  <a:pt x="1199" y="1066"/>
                  <a:pt x="1199" y="1066"/>
                  <a:pt x="1199" y="1066"/>
                </a:cubicBezTo>
                <a:cubicBezTo>
                  <a:pt x="1199" y="1186"/>
                  <a:pt x="1199" y="1186"/>
                  <a:pt x="1199" y="1186"/>
                </a:cubicBezTo>
                <a:cubicBezTo>
                  <a:pt x="907" y="1230"/>
                  <a:pt x="907" y="1230"/>
                  <a:pt x="907" y="1230"/>
                </a:cubicBezTo>
                <a:lnTo>
                  <a:pt x="907" y="1117"/>
                </a:lnTo>
                <a:close/>
                <a:moveTo>
                  <a:pt x="907" y="1324"/>
                </a:moveTo>
                <a:cubicBezTo>
                  <a:pt x="1199" y="1285"/>
                  <a:pt x="1199" y="1285"/>
                  <a:pt x="1199" y="1285"/>
                </a:cubicBezTo>
                <a:cubicBezTo>
                  <a:pt x="1199" y="1403"/>
                  <a:pt x="1199" y="1403"/>
                  <a:pt x="1199" y="1403"/>
                </a:cubicBezTo>
                <a:cubicBezTo>
                  <a:pt x="907" y="1437"/>
                  <a:pt x="907" y="1437"/>
                  <a:pt x="907" y="1437"/>
                </a:cubicBezTo>
                <a:lnTo>
                  <a:pt x="907" y="1324"/>
                </a:lnTo>
                <a:close/>
                <a:moveTo>
                  <a:pt x="907" y="1532"/>
                </a:moveTo>
                <a:cubicBezTo>
                  <a:pt x="1199" y="1505"/>
                  <a:pt x="1199" y="1505"/>
                  <a:pt x="1199" y="1505"/>
                </a:cubicBezTo>
                <a:cubicBezTo>
                  <a:pt x="1199" y="1620"/>
                  <a:pt x="1199" y="1620"/>
                  <a:pt x="1199" y="1620"/>
                </a:cubicBezTo>
                <a:cubicBezTo>
                  <a:pt x="907" y="1645"/>
                  <a:pt x="907" y="1645"/>
                  <a:pt x="907" y="1645"/>
                </a:cubicBezTo>
                <a:lnTo>
                  <a:pt x="907" y="1532"/>
                </a:lnTo>
                <a:close/>
                <a:moveTo>
                  <a:pt x="907" y="1740"/>
                </a:moveTo>
                <a:cubicBezTo>
                  <a:pt x="1199" y="1725"/>
                  <a:pt x="1199" y="1725"/>
                  <a:pt x="1199" y="1725"/>
                </a:cubicBezTo>
                <a:cubicBezTo>
                  <a:pt x="1199" y="1838"/>
                  <a:pt x="1199" y="1838"/>
                  <a:pt x="1199" y="1838"/>
                </a:cubicBezTo>
                <a:cubicBezTo>
                  <a:pt x="907" y="1853"/>
                  <a:pt x="907" y="1853"/>
                  <a:pt x="907" y="1853"/>
                </a:cubicBezTo>
                <a:lnTo>
                  <a:pt x="907" y="1740"/>
                </a:lnTo>
                <a:close/>
                <a:moveTo>
                  <a:pt x="2387" y="2214"/>
                </a:moveTo>
                <a:cubicBezTo>
                  <a:pt x="81" y="2214"/>
                  <a:pt x="81" y="2214"/>
                  <a:pt x="81" y="2214"/>
                </a:cubicBezTo>
                <a:cubicBezTo>
                  <a:pt x="36" y="2214"/>
                  <a:pt x="0" y="2251"/>
                  <a:pt x="0" y="2295"/>
                </a:cubicBezTo>
                <a:cubicBezTo>
                  <a:pt x="0" y="2340"/>
                  <a:pt x="36" y="2376"/>
                  <a:pt x="81" y="2376"/>
                </a:cubicBezTo>
                <a:cubicBezTo>
                  <a:pt x="2387" y="2376"/>
                  <a:pt x="2387" y="2376"/>
                  <a:pt x="2387" y="2376"/>
                </a:cubicBezTo>
                <a:cubicBezTo>
                  <a:pt x="2432" y="2376"/>
                  <a:pt x="2468" y="2340"/>
                  <a:pt x="2468" y="2295"/>
                </a:cubicBezTo>
                <a:cubicBezTo>
                  <a:pt x="2468" y="2251"/>
                  <a:pt x="2432" y="2214"/>
                  <a:pt x="2387" y="221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46662" y="3361852"/>
            <a:ext cx="4370387" cy="392089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marL="514350" algn="ct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802040" y="1636387"/>
            <a:ext cx="604958" cy="604958"/>
            <a:chOff x="238878" y="2360813"/>
            <a:chExt cx="604958" cy="604958"/>
          </a:xfrm>
        </p:grpSpPr>
        <p:sp>
          <p:nvSpPr>
            <p:cNvPr id="57" name="Oval 56"/>
            <p:cNvSpPr/>
            <p:nvPr/>
          </p:nvSpPr>
          <p:spPr>
            <a:xfrm rot="10800000">
              <a:off x="238878" y="2360813"/>
              <a:ext cx="604958" cy="604958"/>
            </a:xfrm>
            <a:prstGeom prst="ellipse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54" dirty="0">
                <a:latin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82232" y="2404167"/>
              <a:ext cx="518251" cy="51825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338D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009954" y="1773012"/>
            <a:ext cx="223504" cy="368240"/>
            <a:chOff x="3816350" y="2336801"/>
            <a:chExt cx="360363" cy="593725"/>
          </a:xfrm>
        </p:grpSpPr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3870325" y="2352676"/>
              <a:ext cx="200025" cy="155575"/>
            </a:xfrm>
            <a:custGeom>
              <a:avLst/>
              <a:gdLst>
                <a:gd name="T0" fmla="*/ 128 w 128"/>
                <a:gd name="T1" fmla="*/ 24 h 100"/>
                <a:gd name="T2" fmla="*/ 127 w 128"/>
                <a:gd name="T3" fmla="*/ 31 h 100"/>
                <a:gd name="T4" fmla="*/ 101 w 128"/>
                <a:gd name="T5" fmla="*/ 97 h 100"/>
                <a:gd name="T6" fmla="*/ 96 w 128"/>
                <a:gd name="T7" fmla="*/ 100 h 100"/>
                <a:gd name="T8" fmla="*/ 32 w 128"/>
                <a:gd name="T9" fmla="*/ 100 h 100"/>
                <a:gd name="T10" fmla="*/ 27 w 128"/>
                <a:gd name="T11" fmla="*/ 97 h 100"/>
                <a:gd name="T12" fmla="*/ 1 w 128"/>
                <a:gd name="T13" fmla="*/ 31 h 100"/>
                <a:gd name="T14" fmla="*/ 0 w 128"/>
                <a:gd name="T15" fmla="*/ 24 h 100"/>
                <a:gd name="T16" fmla="*/ 6 w 128"/>
                <a:gd name="T17" fmla="*/ 3 h 100"/>
                <a:gd name="T18" fmla="*/ 11 w 128"/>
                <a:gd name="T19" fmla="*/ 0 h 100"/>
                <a:gd name="T20" fmla="*/ 117 w 128"/>
                <a:gd name="T21" fmla="*/ 0 h 100"/>
                <a:gd name="T22" fmla="*/ 122 w 128"/>
                <a:gd name="T23" fmla="*/ 3 h 100"/>
                <a:gd name="T24" fmla="*/ 128 w 128"/>
                <a:gd name="T25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00">
                  <a:moveTo>
                    <a:pt x="128" y="24"/>
                  </a:moveTo>
                  <a:cubicBezTo>
                    <a:pt x="128" y="26"/>
                    <a:pt x="128" y="29"/>
                    <a:pt x="127" y="31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0" y="98"/>
                    <a:pt x="98" y="100"/>
                    <a:pt x="96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0"/>
                    <a:pt x="28" y="98"/>
                    <a:pt x="27" y="9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0" y="0"/>
                    <a:pt x="122" y="1"/>
                    <a:pt x="122" y="3"/>
                  </a:cubicBezTo>
                  <a:lnTo>
                    <a:pt x="128" y="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3830637" y="2508251"/>
              <a:ext cx="282575" cy="407988"/>
            </a:xfrm>
            <a:custGeom>
              <a:avLst/>
              <a:gdLst>
                <a:gd name="T0" fmla="*/ 173 w 180"/>
                <a:gd name="T1" fmla="*/ 156 h 261"/>
                <a:gd name="T2" fmla="*/ 135 w 180"/>
                <a:gd name="T3" fmla="*/ 207 h 261"/>
                <a:gd name="T4" fmla="*/ 94 w 180"/>
                <a:gd name="T5" fmla="*/ 260 h 261"/>
                <a:gd name="T6" fmla="*/ 90 w 180"/>
                <a:gd name="T7" fmla="*/ 261 h 261"/>
                <a:gd name="T8" fmla="*/ 86 w 180"/>
                <a:gd name="T9" fmla="*/ 260 h 261"/>
                <a:gd name="T10" fmla="*/ 45 w 180"/>
                <a:gd name="T11" fmla="*/ 207 h 261"/>
                <a:gd name="T12" fmla="*/ 7 w 180"/>
                <a:gd name="T13" fmla="*/ 156 h 261"/>
                <a:gd name="T14" fmla="*/ 9 w 180"/>
                <a:gd name="T15" fmla="*/ 128 h 261"/>
                <a:gd name="T16" fmla="*/ 54 w 180"/>
                <a:gd name="T17" fmla="*/ 0 h 261"/>
                <a:gd name="T18" fmla="*/ 126 w 180"/>
                <a:gd name="T19" fmla="*/ 0 h 261"/>
                <a:gd name="T20" fmla="*/ 170 w 180"/>
                <a:gd name="T21" fmla="*/ 128 h 261"/>
                <a:gd name="T22" fmla="*/ 173 w 180"/>
                <a:gd name="T23" fmla="*/ 15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61">
                  <a:moveTo>
                    <a:pt x="173" y="156"/>
                  </a:moveTo>
                  <a:cubicBezTo>
                    <a:pt x="166" y="166"/>
                    <a:pt x="149" y="187"/>
                    <a:pt x="135" y="207"/>
                  </a:cubicBezTo>
                  <a:cubicBezTo>
                    <a:pt x="120" y="228"/>
                    <a:pt x="97" y="257"/>
                    <a:pt x="94" y="260"/>
                  </a:cubicBezTo>
                  <a:cubicBezTo>
                    <a:pt x="92" y="261"/>
                    <a:pt x="92" y="261"/>
                    <a:pt x="90" y="261"/>
                  </a:cubicBezTo>
                  <a:cubicBezTo>
                    <a:pt x="88" y="261"/>
                    <a:pt x="87" y="261"/>
                    <a:pt x="86" y="260"/>
                  </a:cubicBezTo>
                  <a:cubicBezTo>
                    <a:pt x="83" y="257"/>
                    <a:pt x="60" y="228"/>
                    <a:pt x="45" y="207"/>
                  </a:cubicBezTo>
                  <a:cubicBezTo>
                    <a:pt x="31" y="187"/>
                    <a:pt x="13" y="166"/>
                    <a:pt x="7" y="156"/>
                  </a:cubicBezTo>
                  <a:cubicBezTo>
                    <a:pt x="0" y="147"/>
                    <a:pt x="8" y="133"/>
                    <a:pt x="9" y="128"/>
                  </a:cubicBezTo>
                  <a:cubicBezTo>
                    <a:pt x="32" y="69"/>
                    <a:pt x="54" y="0"/>
                    <a:pt x="5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48" y="69"/>
                    <a:pt x="170" y="128"/>
                  </a:cubicBezTo>
                  <a:cubicBezTo>
                    <a:pt x="172" y="133"/>
                    <a:pt x="180" y="147"/>
                    <a:pt x="173" y="1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3851275" y="2500313"/>
              <a:ext cx="180975" cy="182563"/>
            </a:xfrm>
            <a:custGeom>
              <a:avLst/>
              <a:gdLst>
                <a:gd name="T0" fmla="*/ 8 w 114"/>
                <a:gd name="T1" fmla="*/ 115 h 115"/>
                <a:gd name="T2" fmla="*/ 0 w 114"/>
                <a:gd name="T3" fmla="*/ 107 h 115"/>
                <a:gd name="T4" fmla="*/ 108 w 114"/>
                <a:gd name="T5" fmla="*/ 0 h 115"/>
                <a:gd name="T6" fmla="*/ 114 w 114"/>
                <a:gd name="T7" fmla="*/ 8 h 115"/>
                <a:gd name="T8" fmla="*/ 8 w 11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5">
                  <a:moveTo>
                    <a:pt x="8" y="115"/>
                  </a:moveTo>
                  <a:lnTo>
                    <a:pt x="0" y="107"/>
                  </a:lnTo>
                  <a:lnTo>
                    <a:pt x="108" y="0"/>
                  </a:lnTo>
                  <a:lnTo>
                    <a:pt x="114" y="8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3838575" y="2551113"/>
              <a:ext cx="211138" cy="211138"/>
            </a:xfrm>
            <a:custGeom>
              <a:avLst/>
              <a:gdLst>
                <a:gd name="T0" fmla="*/ 8 w 133"/>
                <a:gd name="T1" fmla="*/ 133 h 133"/>
                <a:gd name="T2" fmla="*/ 0 w 133"/>
                <a:gd name="T3" fmla="*/ 126 h 133"/>
                <a:gd name="T4" fmla="*/ 126 w 133"/>
                <a:gd name="T5" fmla="*/ 0 h 133"/>
                <a:gd name="T6" fmla="*/ 133 w 133"/>
                <a:gd name="T7" fmla="*/ 7 h 133"/>
                <a:gd name="T8" fmla="*/ 8 w 13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3">
                  <a:moveTo>
                    <a:pt x="8" y="133"/>
                  </a:moveTo>
                  <a:lnTo>
                    <a:pt x="0" y="126"/>
                  </a:lnTo>
                  <a:lnTo>
                    <a:pt x="126" y="0"/>
                  </a:lnTo>
                  <a:lnTo>
                    <a:pt x="133" y="7"/>
                  </a:lnTo>
                  <a:lnTo>
                    <a:pt x="8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3871912" y="2608263"/>
              <a:ext cx="198438" cy="198438"/>
            </a:xfrm>
            <a:custGeom>
              <a:avLst/>
              <a:gdLst>
                <a:gd name="T0" fmla="*/ 8 w 125"/>
                <a:gd name="T1" fmla="*/ 125 h 125"/>
                <a:gd name="T2" fmla="*/ 0 w 125"/>
                <a:gd name="T3" fmla="*/ 117 h 125"/>
                <a:gd name="T4" fmla="*/ 117 w 125"/>
                <a:gd name="T5" fmla="*/ 0 h 125"/>
                <a:gd name="T6" fmla="*/ 125 w 125"/>
                <a:gd name="T7" fmla="*/ 8 h 125"/>
                <a:gd name="T8" fmla="*/ 8 w 125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8" y="125"/>
                  </a:moveTo>
                  <a:lnTo>
                    <a:pt x="0" y="117"/>
                  </a:lnTo>
                  <a:lnTo>
                    <a:pt x="117" y="0"/>
                  </a:lnTo>
                  <a:lnTo>
                    <a:pt x="125" y="8"/>
                  </a:lnTo>
                  <a:lnTo>
                    <a:pt x="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3906837" y="2667001"/>
              <a:ext cx="184150" cy="185738"/>
            </a:xfrm>
            <a:custGeom>
              <a:avLst/>
              <a:gdLst>
                <a:gd name="T0" fmla="*/ 8 w 116"/>
                <a:gd name="T1" fmla="*/ 117 h 117"/>
                <a:gd name="T2" fmla="*/ 0 w 116"/>
                <a:gd name="T3" fmla="*/ 110 h 117"/>
                <a:gd name="T4" fmla="*/ 109 w 116"/>
                <a:gd name="T5" fmla="*/ 0 h 117"/>
                <a:gd name="T6" fmla="*/ 116 w 116"/>
                <a:gd name="T7" fmla="*/ 8 h 117"/>
                <a:gd name="T8" fmla="*/ 8 w 116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8" y="117"/>
                  </a:moveTo>
                  <a:lnTo>
                    <a:pt x="0" y="110"/>
                  </a:lnTo>
                  <a:lnTo>
                    <a:pt x="109" y="0"/>
                  </a:lnTo>
                  <a:lnTo>
                    <a:pt x="116" y="8"/>
                  </a:lnTo>
                  <a:lnTo>
                    <a:pt x="8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3941763" y="2727326"/>
              <a:ext cx="169863" cy="168275"/>
            </a:xfrm>
            <a:custGeom>
              <a:avLst/>
              <a:gdLst>
                <a:gd name="T0" fmla="*/ 8 w 107"/>
                <a:gd name="T1" fmla="*/ 106 h 106"/>
                <a:gd name="T2" fmla="*/ 0 w 107"/>
                <a:gd name="T3" fmla="*/ 98 h 106"/>
                <a:gd name="T4" fmla="*/ 99 w 107"/>
                <a:gd name="T5" fmla="*/ 0 h 106"/>
                <a:gd name="T6" fmla="*/ 107 w 107"/>
                <a:gd name="T7" fmla="*/ 8 h 106"/>
                <a:gd name="T8" fmla="*/ 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8" y="106"/>
                  </a:moveTo>
                  <a:lnTo>
                    <a:pt x="0" y="98"/>
                  </a:lnTo>
                  <a:lnTo>
                    <a:pt x="99" y="0"/>
                  </a:lnTo>
                  <a:lnTo>
                    <a:pt x="107" y="8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3884612" y="2503488"/>
              <a:ext cx="82550" cy="82550"/>
            </a:xfrm>
            <a:custGeom>
              <a:avLst/>
              <a:gdLst>
                <a:gd name="T0" fmla="*/ 8 w 52"/>
                <a:gd name="T1" fmla="*/ 52 h 52"/>
                <a:gd name="T2" fmla="*/ 0 w 52"/>
                <a:gd name="T3" fmla="*/ 45 h 52"/>
                <a:gd name="T4" fmla="*/ 45 w 52"/>
                <a:gd name="T5" fmla="*/ 0 h 52"/>
                <a:gd name="T6" fmla="*/ 52 w 52"/>
                <a:gd name="T7" fmla="*/ 8 h 52"/>
                <a:gd name="T8" fmla="*/ 8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4017963" y="2346326"/>
              <a:ext cx="53975" cy="68263"/>
            </a:xfrm>
            <a:custGeom>
              <a:avLst/>
              <a:gdLst>
                <a:gd name="T0" fmla="*/ 34 w 34"/>
                <a:gd name="T1" fmla="*/ 38 h 43"/>
                <a:gd name="T2" fmla="*/ 27 w 34"/>
                <a:gd name="T3" fmla="*/ 43 h 43"/>
                <a:gd name="T4" fmla="*/ 0 w 34"/>
                <a:gd name="T5" fmla="*/ 4 h 43"/>
                <a:gd name="T6" fmla="*/ 6 w 34"/>
                <a:gd name="T7" fmla="*/ 0 h 43"/>
                <a:gd name="T8" fmla="*/ 34 w 34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34" y="38"/>
                  </a:moveTo>
                  <a:lnTo>
                    <a:pt x="27" y="43"/>
                  </a:lnTo>
                  <a:lnTo>
                    <a:pt x="0" y="4"/>
                  </a:lnTo>
                  <a:lnTo>
                    <a:pt x="6" y="0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3971925" y="2346326"/>
              <a:ext cx="82550" cy="106363"/>
            </a:xfrm>
            <a:custGeom>
              <a:avLst/>
              <a:gdLst>
                <a:gd name="T0" fmla="*/ 52 w 52"/>
                <a:gd name="T1" fmla="*/ 62 h 67"/>
                <a:gd name="T2" fmla="*/ 45 w 52"/>
                <a:gd name="T3" fmla="*/ 67 h 67"/>
                <a:gd name="T4" fmla="*/ 0 w 52"/>
                <a:gd name="T5" fmla="*/ 4 h 67"/>
                <a:gd name="T6" fmla="*/ 6 w 52"/>
                <a:gd name="T7" fmla="*/ 0 h 67"/>
                <a:gd name="T8" fmla="*/ 52 w 52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7">
                  <a:moveTo>
                    <a:pt x="52" y="62"/>
                  </a:moveTo>
                  <a:lnTo>
                    <a:pt x="45" y="67"/>
                  </a:lnTo>
                  <a:lnTo>
                    <a:pt x="0" y="4"/>
                  </a:lnTo>
                  <a:lnTo>
                    <a:pt x="6" y="0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3922712" y="2346326"/>
              <a:ext cx="114300" cy="150813"/>
            </a:xfrm>
            <a:custGeom>
              <a:avLst/>
              <a:gdLst>
                <a:gd name="T0" fmla="*/ 72 w 72"/>
                <a:gd name="T1" fmla="*/ 91 h 95"/>
                <a:gd name="T2" fmla="*/ 67 w 72"/>
                <a:gd name="T3" fmla="*/ 95 h 95"/>
                <a:gd name="T4" fmla="*/ 0 w 72"/>
                <a:gd name="T5" fmla="*/ 4 h 95"/>
                <a:gd name="T6" fmla="*/ 5 w 72"/>
                <a:gd name="T7" fmla="*/ 0 h 95"/>
                <a:gd name="T8" fmla="*/ 72 w 72"/>
                <a:gd name="T9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5">
                  <a:moveTo>
                    <a:pt x="72" y="91"/>
                  </a:moveTo>
                  <a:lnTo>
                    <a:pt x="67" y="95"/>
                  </a:lnTo>
                  <a:lnTo>
                    <a:pt x="0" y="4"/>
                  </a:lnTo>
                  <a:lnTo>
                    <a:pt x="5" y="0"/>
                  </a:lnTo>
                  <a:lnTo>
                    <a:pt x="72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3879850" y="2354263"/>
              <a:ext cx="115888" cy="152400"/>
            </a:xfrm>
            <a:custGeom>
              <a:avLst/>
              <a:gdLst>
                <a:gd name="T0" fmla="*/ 73 w 73"/>
                <a:gd name="T1" fmla="*/ 91 h 96"/>
                <a:gd name="T2" fmla="*/ 67 w 73"/>
                <a:gd name="T3" fmla="*/ 96 h 96"/>
                <a:gd name="T4" fmla="*/ 0 w 73"/>
                <a:gd name="T5" fmla="*/ 5 h 96"/>
                <a:gd name="T6" fmla="*/ 7 w 73"/>
                <a:gd name="T7" fmla="*/ 0 h 96"/>
                <a:gd name="T8" fmla="*/ 73 w 73"/>
                <a:gd name="T9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6">
                  <a:moveTo>
                    <a:pt x="73" y="91"/>
                  </a:moveTo>
                  <a:lnTo>
                    <a:pt x="67" y="96"/>
                  </a:lnTo>
                  <a:lnTo>
                    <a:pt x="0" y="5"/>
                  </a:lnTo>
                  <a:lnTo>
                    <a:pt x="7" y="0"/>
                  </a:lnTo>
                  <a:lnTo>
                    <a:pt x="73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3875087" y="2411413"/>
              <a:ext cx="76200" cy="96838"/>
            </a:xfrm>
            <a:custGeom>
              <a:avLst/>
              <a:gdLst>
                <a:gd name="T0" fmla="*/ 48 w 48"/>
                <a:gd name="T1" fmla="*/ 56 h 61"/>
                <a:gd name="T2" fmla="*/ 41 w 48"/>
                <a:gd name="T3" fmla="*/ 61 h 61"/>
                <a:gd name="T4" fmla="*/ 0 w 48"/>
                <a:gd name="T5" fmla="*/ 5 h 61"/>
                <a:gd name="T6" fmla="*/ 7 w 48"/>
                <a:gd name="T7" fmla="*/ 0 h 61"/>
                <a:gd name="T8" fmla="*/ 48 w 48"/>
                <a:gd name="T9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1">
                  <a:moveTo>
                    <a:pt x="48" y="56"/>
                  </a:moveTo>
                  <a:lnTo>
                    <a:pt x="41" y="61"/>
                  </a:lnTo>
                  <a:lnTo>
                    <a:pt x="0" y="5"/>
                  </a:lnTo>
                  <a:lnTo>
                    <a:pt x="7" y="0"/>
                  </a:lnTo>
                  <a:lnTo>
                    <a:pt x="4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3854450" y="2336801"/>
              <a:ext cx="231775" cy="185738"/>
            </a:xfrm>
            <a:custGeom>
              <a:avLst/>
              <a:gdLst>
                <a:gd name="T0" fmla="*/ 106 w 148"/>
                <a:gd name="T1" fmla="*/ 119 h 119"/>
                <a:gd name="T2" fmla="*/ 42 w 148"/>
                <a:gd name="T3" fmla="*/ 119 h 119"/>
                <a:gd name="T4" fmla="*/ 29 w 148"/>
                <a:gd name="T5" fmla="*/ 109 h 119"/>
                <a:gd name="T6" fmla="*/ 2 w 148"/>
                <a:gd name="T7" fmla="*/ 44 h 119"/>
                <a:gd name="T8" fmla="*/ 1 w 148"/>
                <a:gd name="T9" fmla="*/ 31 h 119"/>
                <a:gd name="T10" fmla="*/ 7 w 148"/>
                <a:gd name="T11" fmla="*/ 10 h 119"/>
                <a:gd name="T12" fmla="*/ 21 w 148"/>
                <a:gd name="T13" fmla="*/ 0 h 119"/>
                <a:gd name="T14" fmla="*/ 127 w 148"/>
                <a:gd name="T15" fmla="*/ 0 h 119"/>
                <a:gd name="T16" fmla="*/ 141 w 148"/>
                <a:gd name="T17" fmla="*/ 10 h 119"/>
                <a:gd name="T18" fmla="*/ 147 w 148"/>
                <a:gd name="T19" fmla="*/ 31 h 119"/>
                <a:gd name="T20" fmla="*/ 146 w 148"/>
                <a:gd name="T21" fmla="*/ 44 h 119"/>
                <a:gd name="T22" fmla="*/ 119 w 148"/>
                <a:gd name="T23" fmla="*/ 109 h 119"/>
                <a:gd name="T24" fmla="*/ 106 w 148"/>
                <a:gd name="T25" fmla="*/ 119 h 119"/>
                <a:gd name="T26" fmla="*/ 45 w 148"/>
                <a:gd name="T27" fmla="*/ 100 h 119"/>
                <a:gd name="T28" fmla="*/ 103 w 148"/>
                <a:gd name="T29" fmla="*/ 100 h 119"/>
                <a:gd name="T30" fmla="*/ 129 w 148"/>
                <a:gd name="T31" fmla="*/ 37 h 119"/>
                <a:gd name="T32" fmla="*/ 129 w 148"/>
                <a:gd name="T33" fmla="*/ 36 h 119"/>
                <a:gd name="T34" fmla="*/ 124 w 148"/>
                <a:gd name="T35" fmla="*/ 19 h 119"/>
                <a:gd name="T36" fmla="*/ 24 w 148"/>
                <a:gd name="T37" fmla="*/ 19 h 119"/>
                <a:gd name="T38" fmla="*/ 19 w 148"/>
                <a:gd name="T39" fmla="*/ 36 h 119"/>
                <a:gd name="T40" fmla="*/ 19 w 148"/>
                <a:gd name="T41" fmla="*/ 37 h 119"/>
                <a:gd name="T42" fmla="*/ 45 w 148"/>
                <a:gd name="T43" fmla="*/ 10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19">
                  <a:moveTo>
                    <a:pt x="106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37" y="119"/>
                    <a:pt x="31" y="115"/>
                    <a:pt x="29" y="10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0"/>
                    <a:pt x="0" y="35"/>
                    <a:pt x="1" y="3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4"/>
                    <a:pt x="14" y="0"/>
                    <a:pt x="2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4" y="0"/>
                    <a:pt x="139" y="4"/>
                    <a:pt x="141" y="1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5"/>
                    <a:pt x="147" y="40"/>
                    <a:pt x="146" y="4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7" y="115"/>
                    <a:pt x="111" y="119"/>
                    <a:pt x="106" y="119"/>
                  </a:cubicBezTo>
                  <a:close/>
                  <a:moveTo>
                    <a:pt x="45" y="100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9" y="37"/>
                    <a:pt x="129" y="36"/>
                    <a:pt x="129" y="36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lnTo>
                    <a:pt x="45" y="1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"/>
            <p:cNvSpPr>
              <a:spLocks noEditPoints="1"/>
            </p:cNvSpPr>
            <p:nvPr/>
          </p:nvSpPr>
          <p:spPr bwMode="auto">
            <a:xfrm>
              <a:off x="3816350" y="2492376"/>
              <a:ext cx="312738" cy="438150"/>
            </a:xfrm>
            <a:custGeom>
              <a:avLst/>
              <a:gdLst>
                <a:gd name="T0" fmla="*/ 100 w 200"/>
                <a:gd name="T1" fmla="*/ 280 h 280"/>
                <a:gd name="T2" fmla="*/ 90 w 200"/>
                <a:gd name="T3" fmla="*/ 276 h 280"/>
                <a:gd name="T4" fmla="*/ 47 w 200"/>
                <a:gd name="T5" fmla="*/ 222 h 280"/>
                <a:gd name="T6" fmla="*/ 20 w 200"/>
                <a:gd name="T7" fmla="*/ 186 h 280"/>
                <a:gd name="T8" fmla="*/ 9 w 200"/>
                <a:gd name="T9" fmla="*/ 171 h 280"/>
                <a:gd name="T10" fmla="*/ 10 w 200"/>
                <a:gd name="T11" fmla="*/ 136 h 280"/>
                <a:gd name="T12" fmla="*/ 11 w 200"/>
                <a:gd name="T13" fmla="*/ 135 h 280"/>
                <a:gd name="T14" fmla="*/ 55 w 200"/>
                <a:gd name="T15" fmla="*/ 7 h 280"/>
                <a:gd name="T16" fmla="*/ 57 w 200"/>
                <a:gd name="T17" fmla="*/ 0 h 280"/>
                <a:gd name="T18" fmla="*/ 143 w 200"/>
                <a:gd name="T19" fmla="*/ 0 h 280"/>
                <a:gd name="T20" fmla="*/ 145 w 200"/>
                <a:gd name="T21" fmla="*/ 7 h 280"/>
                <a:gd name="T22" fmla="*/ 189 w 200"/>
                <a:gd name="T23" fmla="*/ 135 h 280"/>
                <a:gd name="T24" fmla="*/ 190 w 200"/>
                <a:gd name="T25" fmla="*/ 136 h 280"/>
                <a:gd name="T26" fmla="*/ 191 w 200"/>
                <a:gd name="T27" fmla="*/ 171 h 280"/>
                <a:gd name="T28" fmla="*/ 180 w 200"/>
                <a:gd name="T29" fmla="*/ 186 h 280"/>
                <a:gd name="T30" fmla="*/ 152 w 200"/>
                <a:gd name="T31" fmla="*/ 222 h 280"/>
                <a:gd name="T32" fmla="*/ 110 w 200"/>
                <a:gd name="T33" fmla="*/ 276 h 280"/>
                <a:gd name="T34" fmla="*/ 100 w 200"/>
                <a:gd name="T35" fmla="*/ 280 h 280"/>
                <a:gd name="T36" fmla="*/ 70 w 200"/>
                <a:gd name="T37" fmla="*/ 19 h 280"/>
                <a:gd name="T38" fmla="*/ 28 w 200"/>
                <a:gd name="T39" fmla="*/ 141 h 280"/>
                <a:gd name="T40" fmla="*/ 27 w 200"/>
                <a:gd name="T41" fmla="*/ 144 h 280"/>
                <a:gd name="T42" fmla="*/ 24 w 200"/>
                <a:gd name="T43" fmla="*/ 160 h 280"/>
                <a:gd name="T44" fmla="*/ 35 w 200"/>
                <a:gd name="T45" fmla="*/ 174 h 280"/>
                <a:gd name="T46" fmla="*/ 63 w 200"/>
                <a:gd name="T47" fmla="*/ 211 h 280"/>
                <a:gd name="T48" fmla="*/ 100 w 200"/>
                <a:gd name="T49" fmla="*/ 260 h 280"/>
                <a:gd name="T50" fmla="*/ 137 w 200"/>
                <a:gd name="T51" fmla="*/ 211 h 280"/>
                <a:gd name="T52" fmla="*/ 165 w 200"/>
                <a:gd name="T53" fmla="*/ 174 h 280"/>
                <a:gd name="T54" fmla="*/ 176 w 200"/>
                <a:gd name="T55" fmla="*/ 160 h 280"/>
                <a:gd name="T56" fmla="*/ 173 w 200"/>
                <a:gd name="T57" fmla="*/ 144 h 280"/>
                <a:gd name="T58" fmla="*/ 172 w 200"/>
                <a:gd name="T59" fmla="*/ 141 h 280"/>
                <a:gd name="T60" fmla="*/ 129 w 200"/>
                <a:gd name="T61" fmla="*/ 19 h 280"/>
                <a:gd name="T62" fmla="*/ 70 w 200"/>
                <a:gd name="T63" fmla="*/ 1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280">
                  <a:moveTo>
                    <a:pt x="100" y="280"/>
                  </a:moveTo>
                  <a:cubicBezTo>
                    <a:pt x="96" y="280"/>
                    <a:pt x="93" y="279"/>
                    <a:pt x="90" y="276"/>
                  </a:cubicBezTo>
                  <a:cubicBezTo>
                    <a:pt x="86" y="273"/>
                    <a:pt x="61" y="241"/>
                    <a:pt x="47" y="222"/>
                  </a:cubicBezTo>
                  <a:cubicBezTo>
                    <a:pt x="38" y="209"/>
                    <a:pt x="28" y="196"/>
                    <a:pt x="20" y="186"/>
                  </a:cubicBezTo>
                  <a:cubicBezTo>
                    <a:pt x="16" y="180"/>
                    <a:pt x="12" y="175"/>
                    <a:pt x="9" y="171"/>
                  </a:cubicBezTo>
                  <a:cubicBezTo>
                    <a:pt x="0" y="159"/>
                    <a:pt x="7" y="143"/>
                    <a:pt x="10" y="136"/>
                  </a:cubicBezTo>
                  <a:cubicBezTo>
                    <a:pt x="10" y="136"/>
                    <a:pt x="11" y="135"/>
                    <a:pt x="11" y="135"/>
                  </a:cubicBezTo>
                  <a:cubicBezTo>
                    <a:pt x="33" y="76"/>
                    <a:pt x="55" y="7"/>
                    <a:pt x="55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67" y="76"/>
                    <a:pt x="189" y="135"/>
                  </a:cubicBezTo>
                  <a:cubicBezTo>
                    <a:pt x="189" y="135"/>
                    <a:pt x="189" y="136"/>
                    <a:pt x="190" y="136"/>
                  </a:cubicBezTo>
                  <a:cubicBezTo>
                    <a:pt x="193" y="143"/>
                    <a:pt x="200" y="159"/>
                    <a:pt x="191" y="171"/>
                  </a:cubicBezTo>
                  <a:cubicBezTo>
                    <a:pt x="188" y="175"/>
                    <a:pt x="184" y="180"/>
                    <a:pt x="180" y="186"/>
                  </a:cubicBezTo>
                  <a:cubicBezTo>
                    <a:pt x="171" y="196"/>
                    <a:pt x="161" y="209"/>
                    <a:pt x="152" y="222"/>
                  </a:cubicBezTo>
                  <a:cubicBezTo>
                    <a:pt x="139" y="241"/>
                    <a:pt x="114" y="273"/>
                    <a:pt x="110" y="276"/>
                  </a:cubicBezTo>
                  <a:cubicBezTo>
                    <a:pt x="107" y="279"/>
                    <a:pt x="104" y="280"/>
                    <a:pt x="100" y="280"/>
                  </a:cubicBezTo>
                  <a:close/>
                  <a:moveTo>
                    <a:pt x="70" y="19"/>
                  </a:moveTo>
                  <a:cubicBezTo>
                    <a:pt x="64" y="37"/>
                    <a:pt x="46" y="92"/>
                    <a:pt x="28" y="141"/>
                  </a:cubicBezTo>
                  <a:cubicBezTo>
                    <a:pt x="28" y="142"/>
                    <a:pt x="27" y="143"/>
                    <a:pt x="27" y="144"/>
                  </a:cubicBezTo>
                  <a:cubicBezTo>
                    <a:pt x="25" y="147"/>
                    <a:pt x="21" y="157"/>
                    <a:pt x="24" y="160"/>
                  </a:cubicBezTo>
                  <a:cubicBezTo>
                    <a:pt x="26" y="164"/>
                    <a:pt x="30" y="169"/>
                    <a:pt x="35" y="174"/>
                  </a:cubicBezTo>
                  <a:cubicBezTo>
                    <a:pt x="43" y="185"/>
                    <a:pt x="53" y="198"/>
                    <a:pt x="63" y="211"/>
                  </a:cubicBezTo>
                  <a:cubicBezTo>
                    <a:pt x="75" y="229"/>
                    <a:pt x="93" y="252"/>
                    <a:pt x="100" y="260"/>
                  </a:cubicBezTo>
                  <a:cubicBezTo>
                    <a:pt x="106" y="252"/>
                    <a:pt x="125" y="229"/>
                    <a:pt x="137" y="211"/>
                  </a:cubicBezTo>
                  <a:cubicBezTo>
                    <a:pt x="146" y="198"/>
                    <a:pt x="157" y="185"/>
                    <a:pt x="165" y="174"/>
                  </a:cubicBezTo>
                  <a:cubicBezTo>
                    <a:pt x="169" y="169"/>
                    <a:pt x="173" y="164"/>
                    <a:pt x="176" y="160"/>
                  </a:cubicBezTo>
                  <a:cubicBezTo>
                    <a:pt x="178" y="157"/>
                    <a:pt x="174" y="147"/>
                    <a:pt x="173" y="144"/>
                  </a:cubicBezTo>
                  <a:cubicBezTo>
                    <a:pt x="172" y="143"/>
                    <a:pt x="172" y="142"/>
                    <a:pt x="172" y="141"/>
                  </a:cubicBezTo>
                  <a:cubicBezTo>
                    <a:pt x="153" y="92"/>
                    <a:pt x="135" y="37"/>
                    <a:pt x="129" y="19"/>
                  </a:cubicBezTo>
                  <a:lnTo>
                    <a:pt x="70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4071938" y="2530476"/>
              <a:ext cx="104775" cy="196850"/>
            </a:xfrm>
            <a:custGeom>
              <a:avLst/>
              <a:gdLst>
                <a:gd name="T0" fmla="*/ 65 w 67"/>
                <a:gd name="T1" fmla="*/ 82 h 126"/>
                <a:gd name="T2" fmla="*/ 0 w 67"/>
                <a:gd name="T3" fmla="*/ 0 h 126"/>
                <a:gd name="T4" fmla="*/ 37 w 67"/>
                <a:gd name="T5" fmla="*/ 106 h 126"/>
                <a:gd name="T6" fmla="*/ 38 w 67"/>
                <a:gd name="T7" fmla="*/ 107 h 126"/>
                <a:gd name="T8" fmla="*/ 38 w 67"/>
                <a:gd name="T9" fmla="*/ 107 h 126"/>
                <a:gd name="T10" fmla="*/ 43 w 67"/>
                <a:gd name="T11" fmla="*/ 122 h 126"/>
                <a:gd name="T12" fmla="*/ 60 w 67"/>
                <a:gd name="T13" fmla="*/ 126 h 126"/>
                <a:gd name="T14" fmla="*/ 64 w 67"/>
                <a:gd name="T15" fmla="*/ 123 h 126"/>
                <a:gd name="T16" fmla="*/ 67 w 67"/>
                <a:gd name="T17" fmla="*/ 89 h 126"/>
                <a:gd name="T18" fmla="*/ 65 w 67"/>
                <a:gd name="T19" fmla="*/ 8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6">
                  <a:moveTo>
                    <a:pt x="65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25"/>
                    <a:pt x="23" y="68"/>
                    <a:pt x="37" y="106"/>
                  </a:cubicBezTo>
                  <a:cubicBezTo>
                    <a:pt x="37" y="106"/>
                    <a:pt x="37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10"/>
                    <a:pt x="41" y="116"/>
                    <a:pt x="43" y="12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2" y="126"/>
                    <a:pt x="63" y="125"/>
                    <a:pt x="64" y="123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7"/>
                    <a:pt x="67" y="84"/>
                    <a:pt x="65" y="8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0" name="Elbow Connector 69"/>
          <p:cNvCxnSpPr>
            <a:stCxn id="22" idx="2"/>
            <a:endCxn id="27" idx="0"/>
          </p:cNvCxnSpPr>
          <p:nvPr/>
        </p:nvCxnSpPr>
        <p:spPr>
          <a:xfrm rot="5400000">
            <a:off x="3310577" y="1728502"/>
            <a:ext cx="997233" cy="2269466"/>
          </a:xfrm>
          <a:prstGeom prst="bentConnector3">
            <a:avLst>
              <a:gd name="adj1" fmla="val 78328"/>
            </a:avLst>
          </a:prstGeom>
          <a:ln>
            <a:solidFill>
              <a:srgbClr val="003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2" idx="2"/>
            <a:endCxn id="51" idx="0"/>
          </p:cNvCxnSpPr>
          <p:nvPr/>
        </p:nvCxnSpPr>
        <p:spPr>
          <a:xfrm rot="16200000" flipH="1">
            <a:off x="5589275" y="1719270"/>
            <a:ext cx="997233" cy="2287930"/>
          </a:xfrm>
          <a:prstGeom prst="bentConnector3">
            <a:avLst>
              <a:gd name="adj1" fmla="val 78328"/>
            </a:avLst>
          </a:prstGeom>
          <a:ln>
            <a:solidFill>
              <a:srgbClr val="003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08036" y="3787749"/>
            <a:ext cx="445193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Невыполнение законодательных требований по предоставлению отчетности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Введение прямых ограничений на выбросы парниковых газов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Введение «углеродного налога»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Требования потребителей о раскрытии информации об углеродном следе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961247" y="3754851"/>
            <a:ext cx="4445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Привлечение инвестиций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Государственная поддержка деятельности по сокращению выбросов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Реализация проектной деятельности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Доступ к углеродным рынкам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Имидж экологически устойчивой компании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137291" y="5030865"/>
            <a:ext cx="84005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Корпоративная система управления выбросами </a:t>
            </a:r>
            <a:r>
              <a:rPr lang="ru-RU" sz="1400" b="1" dirty="0" smtClean="0">
                <a:solidFill>
                  <a:schemeClr val="bg1"/>
                </a:solidFill>
              </a:rPr>
              <a:t>парниковых газов дает </a:t>
            </a:r>
            <a:r>
              <a:rPr lang="ru-RU" sz="1400" b="1" dirty="0">
                <a:solidFill>
                  <a:schemeClr val="bg1"/>
                </a:solidFill>
              </a:rPr>
              <a:t>возможность эффективно управлять административными и финансовыми рисками, связанными с реализацией государственной политики в области предотвращения антропогенных климатических </a:t>
            </a:r>
            <a:r>
              <a:rPr lang="ru-RU" sz="1400" b="1" dirty="0" smtClean="0">
                <a:solidFill>
                  <a:schemeClr val="bg1"/>
                </a:solidFill>
              </a:rPr>
              <a:t>изменений и использовать любые механизмы поддержки деятельности по сокращению выбросов парниковых газов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Корпоративные системы управления </a:t>
            </a:r>
            <a:br>
              <a:rPr lang="ru-RU" dirty="0" smtClean="0"/>
            </a:br>
            <a:r>
              <a:rPr lang="ru-RU" dirty="0" smtClean="0"/>
              <a:t>выбросами парниковых газов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07967"/>
              </p:ext>
            </p:extLst>
          </p:nvPr>
        </p:nvGraphicFramePr>
        <p:xfrm>
          <a:off x="488949" y="1422400"/>
          <a:ext cx="8918245" cy="439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09433" y="5832731"/>
            <a:ext cx="990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338D"/>
                </a:solidFill>
              </a:rPr>
              <a:t>* Источник: </a:t>
            </a:r>
            <a:r>
              <a:rPr lang="en-US" sz="900" dirty="0" smtClean="0">
                <a:solidFill>
                  <a:srgbClr val="00338D"/>
                </a:solidFill>
              </a:rPr>
              <a:t>CDP </a:t>
            </a:r>
            <a:r>
              <a:rPr lang="en-US" sz="900" dirty="0">
                <a:solidFill>
                  <a:srgbClr val="00338D"/>
                </a:solidFill>
              </a:rPr>
              <a:t>Russia-2016: Encouraging </a:t>
            </a:r>
            <a:r>
              <a:rPr lang="en-US" sz="900" dirty="0" smtClean="0">
                <a:solidFill>
                  <a:srgbClr val="00338D"/>
                </a:solidFill>
              </a:rPr>
              <a:t>Business</a:t>
            </a:r>
            <a:r>
              <a:rPr lang="ru-RU" sz="900" dirty="0" smtClean="0">
                <a:solidFill>
                  <a:srgbClr val="00338D"/>
                </a:solidFill>
              </a:rPr>
              <a:t> </a:t>
            </a:r>
            <a:r>
              <a:rPr lang="en-US" sz="900" dirty="0" smtClean="0">
                <a:solidFill>
                  <a:srgbClr val="00338D"/>
                </a:solidFill>
              </a:rPr>
              <a:t>Leadership </a:t>
            </a:r>
            <a:r>
              <a:rPr lang="en-US" sz="900" dirty="0">
                <a:solidFill>
                  <a:srgbClr val="00338D"/>
                </a:solidFill>
              </a:rPr>
              <a:t>on Climate </a:t>
            </a:r>
            <a:r>
              <a:rPr lang="en-US" sz="900" dirty="0" smtClean="0">
                <a:solidFill>
                  <a:srgbClr val="00338D"/>
                </a:solidFill>
              </a:rPr>
              <a:t>Change</a:t>
            </a:r>
            <a:r>
              <a:rPr lang="ru-RU" sz="900" dirty="0" smtClean="0">
                <a:solidFill>
                  <a:srgbClr val="00338D"/>
                </a:solidFill>
              </a:rPr>
              <a:t> // </a:t>
            </a:r>
            <a:r>
              <a:rPr lang="en-US" sz="900" dirty="0" smtClean="0">
                <a:solidFill>
                  <a:srgbClr val="00338D"/>
                </a:solidFill>
              </a:rPr>
              <a:t>Global </a:t>
            </a:r>
            <a:r>
              <a:rPr lang="en-US" sz="900" dirty="0">
                <a:solidFill>
                  <a:srgbClr val="00338D"/>
                </a:solidFill>
              </a:rPr>
              <a:t>overview and trends of CDP reported climate change </a:t>
            </a:r>
            <a:r>
              <a:rPr lang="en-US" sz="900" dirty="0" smtClean="0">
                <a:solidFill>
                  <a:srgbClr val="00338D"/>
                </a:solidFill>
              </a:rPr>
              <a:t>data</a:t>
            </a:r>
            <a:r>
              <a:rPr lang="ru-RU" sz="900" dirty="0" smtClean="0">
                <a:solidFill>
                  <a:srgbClr val="00338D"/>
                </a:solidFill>
              </a:rPr>
              <a:t>, </a:t>
            </a:r>
            <a:r>
              <a:rPr lang="en-US" sz="900" dirty="0" smtClean="0">
                <a:solidFill>
                  <a:srgbClr val="00338D"/>
                </a:solidFill>
              </a:rPr>
              <a:t>March </a:t>
            </a:r>
            <a:r>
              <a:rPr lang="en-US" sz="900" dirty="0">
                <a:solidFill>
                  <a:srgbClr val="00338D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4547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40059" y="4978400"/>
            <a:ext cx="8576990" cy="1042988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принятия управленческих решений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выбросам парниковых газов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9803" y="1422400"/>
            <a:ext cx="2394408" cy="923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ru-RU" dirty="0" smtClean="0"/>
              <a:t>1.Сбор данных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3526" y="2565995"/>
            <a:ext cx="2762054" cy="933253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ru-RU" dirty="0" smtClean="0"/>
              <a:t>2.Определение возможностей по сокращению выбросов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67928" y="3733150"/>
            <a:ext cx="2394408" cy="923827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ru-RU" dirty="0" smtClean="0"/>
              <a:t>3.Постановка целей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8786" y="3733563"/>
            <a:ext cx="2394408" cy="923827"/>
          </a:xfrm>
          <a:prstGeom prst="rect">
            <a:avLst/>
          </a:prstGeom>
          <a:solidFill>
            <a:srgbClr val="483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ru-RU" dirty="0" smtClean="0"/>
              <a:t>4. Планирование мер по сокращению выбросов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7415" y="2562127"/>
            <a:ext cx="2762054" cy="937120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ru-RU" dirty="0" smtClean="0"/>
              <a:t>5. Реализация мер по сокращению выбросов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75934" y="1422784"/>
            <a:ext cx="2394408" cy="923827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ru-RU" dirty="0" smtClean="0"/>
              <a:t>6. Оценка результативности</a:t>
            </a:r>
            <a:endParaRPr lang="en-US" dirty="0"/>
          </a:p>
        </p:txBody>
      </p:sp>
      <p:cxnSp>
        <p:nvCxnSpPr>
          <p:cNvPr id="11" name="Elbow Connector 10"/>
          <p:cNvCxnSpPr>
            <a:endCxn id="6" idx="0"/>
          </p:cNvCxnSpPr>
          <p:nvPr/>
        </p:nvCxnSpPr>
        <p:spPr>
          <a:xfrm rot="5400000">
            <a:off x="2666134" y="1805121"/>
            <a:ext cx="229293" cy="1292454"/>
          </a:xfrm>
          <a:prstGeom prst="bentConnector3">
            <a:avLst>
              <a:gd name="adj1" fmla="val 50000"/>
            </a:avLst>
          </a:prstGeom>
          <a:ln w="6350">
            <a:solidFill>
              <a:srgbClr val="005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7" idx="1"/>
          </p:cNvCxnSpPr>
          <p:nvPr/>
        </p:nvCxnSpPr>
        <p:spPr>
          <a:xfrm rot="16200000" flipH="1">
            <a:off x="1953332" y="3680468"/>
            <a:ext cx="695816" cy="333375"/>
          </a:xfrm>
          <a:prstGeom prst="bentConnector2">
            <a:avLst/>
          </a:prstGeom>
          <a:ln w="6350">
            <a:solidFill>
              <a:srgbClr val="005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  <a:endCxn id="8" idx="1"/>
          </p:cNvCxnSpPr>
          <p:nvPr/>
        </p:nvCxnSpPr>
        <p:spPr>
          <a:xfrm>
            <a:off x="4862336" y="4195064"/>
            <a:ext cx="296450" cy="413"/>
          </a:xfrm>
          <a:prstGeom prst="bentConnector3">
            <a:avLst>
              <a:gd name="adj1" fmla="val 50000"/>
            </a:avLst>
          </a:prstGeom>
          <a:ln w="6350">
            <a:solidFill>
              <a:srgbClr val="005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3"/>
            <a:endCxn id="9" idx="2"/>
          </p:cNvCxnSpPr>
          <p:nvPr/>
        </p:nvCxnSpPr>
        <p:spPr>
          <a:xfrm flipV="1">
            <a:off x="7553194" y="3499247"/>
            <a:ext cx="155248" cy="696230"/>
          </a:xfrm>
          <a:prstGeom prst="bentConnector2">
            <a:avLst/>
          </a:prstGeom>
          <a:ln w="6350">
            <a:solidFill>
              <a:srgbClr val="005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0"/>
            <a:endCxn id="10" idx="2"/>
          </p:cNvCxnSpPr>
          <p:nvPr/>
        </p:nvCxnSpPr>
        <p:spPr>
          <a:xfrm rot="16200000" flipV="1">
            <a:off x="6983032" y="1836717"/>
            <a:ext cx="215516" cy="1235304"/>
          </a:xfrm>
          <a:prstGeom prst="bentConnector3">
            <a:avLst>
              <a:gd name="adj1" fmla="val 50000"/>
            </a:avLst>
          </a:prstGeom>
          <a:ln w="6350">
            <a:solidFill>
              <a:srgbClr val="005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4624212" y="1874789"/>
            <a:ext cx="651723" cy="384"/>
          </a:xfrm>
          <a:prstGeom prst="bentConnector3">
            <a:avLst/>
          </a:prstGeom>
          <a:ln w="6350">
            <a:solidFill>
              <a:srgbClr val="005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15912" y="5116540"/>
            <a:ext cx="8111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 основе управленческих решений, направленных на формирование и реализацию корпоративной стратегии </a:t>
            </a:r>
            <a:r>
              <a:rPr lang="ru-RU" sz="1400" b="1" dirty="0" err="1">
                <a:solidFill>
                  <a:schemeClr val="bg1"/>
                </a:solidFill>
              </a:rPr>
              <a:t>низкоуглеродного</a:t>
            </a:r>
            <a:r>
              <a:rPr lang="ru-RU" sz="1400" b="1" dirty="0">
                <a:solidFill>
                  <a:schemeClr val="bg1"/>
                </a:solidFill>
              </a:rPr>
              <a:t> развития должны лежать данные инвентаризации и объективного мониторинга выбросов парниковых газов.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69694" y="5236918"/>
            <a:ext cx="547969" cy="539151"/>
            <a:chOff x="3797300" y="4968875"/>
            <a:chExt cx="690563" cy="679450"/>
          </a:xfrm>
          <a:solidFill>
            <a:srgbClr val="005EB8"/>
          </a:solidFill>
        </p:grpSpPr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3797300" y="5580063"/>
              <a:ext cx="690563" cy="68262"/>
            </a:xfrm>
            <a:prstGeom prst="rect">
              <a:avLst/>
            </a:prstGeom>
            <a:solidFill>
              <a:srgbClr val="00338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3878263" y="5343525"/>
              <a:ext cx="133350" cy="1841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4075113" y="5262563"/>
              <a:ext cx="134938" cy="265112"/>
            </a:xfrm>
            <a:prstGeom prst="rect">
              <a:avLst/>
            </a:prstGeom>
            <a:solidFill>
              <a:srgbClr val="6D207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>
              <a:off x="4273550" y="5126038"/>
              <a:ext cx="134938" cy="401637"/>
            </a:xfrm>
            <a:prstGeom prst="rect">
              <a:avLst/>
            </a:prstGeom>
            <a:solidFill>
              <a:srgbClr val="4836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3849688" y="4968875"/>
              <a:ext cx="396875" cy="338137"/>
            </a:xfrm>
            <a:custGeom>
              <a:avLst/>
              <a:gdLst/>
              <a:ahLst/>
              <a:cxnLst>
                <a:cxn ang="0">
                  <a:pos x="14" y="213"/>
                </a:cxn>
                <a:cxn ang="0">
                  <a:pos x="192" y="91"/>
                </a:cxn>
                <a:cxn ang="0">
                  <a:pos x="219" y="136"/>
                </a:cxn>
                <a:cxn ang="0">
                  <a:pos x="250" y="15"/>
                </a:cxn>
                <a:cxn ang="0">
                  <a:pos x="134" y="0"/>
                </a:cxn>
                <a:cxn ang="0">
                  <a:pos x="164" y="48"/>
                </a:cxn>
                <a:cxn ang="0">
                  <a:pos x="0" y="199"/>
                </a:cxn>
                <a:cxn ang="0">
                  <a:pos x="14" y="213"/>
                </a:cxn>
              </a:cxnLst>
              <a:rect l="0" t="0" r="r" b="b"/>
              <a:pathLst>
                <a:path w="250" h="213">
                  <a:moveTo>
                    <a:pt x="14" y="213"/>
                  </a:moveTo>
                  <a:lnTo>
                    <a:pt x="192" y="91"/>
                  </a:lnTo>
                  <a:lnTo>
                    <a:pt x="219" y="136"/>
                  </a:lnTo>
                  <a:lnTo>
                    <a:pt x="250" y="15"/>
                  </a:lnTo>
                  <a:lnTo>
                    <a:pt x="134" y="0"/>
                  </a:lnTo>
                  <a:lnTo>
                    <a:pt x="164" y="48"/>
                  </a:lnTo>
                  <a:lnTo>
                    <a:pt x="0" y="199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BC20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8950" y="4978400"/>
            <a:ext cx="351109" cy="1042988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8950" y="1274621"/>
            <a:ext cx="8928100" cy="4604400"/>
          </a:xfrm>
        </p:spPr>
        <p:txBody>
          <a:bodyPr/>
          <a:lstStyle/>
          <a:p>
            <a:r>
              <a:rPr lang="ru-RU" sz="1100" dirty="0" smtClean="0"/>
              <a:t>ИСО 14064 – </a:t>
            </a:r>
            <a:r>
              <a:rPr lang="ru-RU" sz="1100" b="0" dirty="0" smtClean="0"/>
              <a:t>серия стандартов, предназначенных для инвентаризации и создания отчетности по выбросам ПГ организациях (часть 1), реализации проектов сокращения выбросов ПГ (часть 2), а также  верификации заявлений по ПГ (часть 3).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 в области мониторинга </a:t>
            </a:r>
            <a:r>
              <a:rPr lang="ru-RU" dirty="0" smtClean="0"/>
              <a:t>и управления </a:t>
            </a:r>
            <a:r>
              <a:rPr lang="ru-RU" dirty="0"/>
              <a:t>выбросами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99099"/>
              </p:ext>
            </p:extLst>
          </p:nvPr>
        </p:nvGraphicFramePr>
        <p:xfrm>
          <a:off x="488950" y="2586193"/>
          <a:ext cx="892809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416"/>
                <a:gridCol w="3315629"/>
                <a:gridCol w="2756054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altLang="ru-R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ИСО</a:t>
                      </a:r>
                      <a:r>
                        <a:rPr lang="en-GB" altLang="ru-R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14064</a:t>
                      </a:r>
                      <a:endParaRPr lang="ru-R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B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ИСО 14064-1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Требования и руководство по количественному определению и отчетности о выбросах ПГ на уровне организации</a:t>
                      </a: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ИСО 14064-2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Предлагает принципы и требования по деятельности специфически направленной на сокращение выбросов или увеличение удаления ПГ</a:t>
                      </a: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ИСО 14064-3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Предлагает принципы и требования по верификации инвентаризаций ПГ и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</a:rPr>
                        <a:t>валидации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 и верификации проектов по ПГ</a:t>
                      </a: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338D"/>
                          </a:solidFill>
                        </a:rPr>
                        <a:t>Предлагает принципы и требования для создания инвентаризации выбросов ПГ на уровне Организации </a:t>
                      </a: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338D"/>
                          </a:solidFill>
                        </a:rPr>
                        <a:t>Предлагает принципы и требования по деятельности специфически направленной на сокращение выбросов или увеличение удаления ПГ</a:t>
                      </a: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338D"/>
                          </a:solidFill>
                        </a:rPr>
                        <a:t>Предлагает принципы и требования по верификации инвентаризаций ПГ и </a:t>
                      </a:r>
                      <a:r>
                        <a:rPr lang="ru-RU" sz="1000" dirty="0" err="1" smtClean="0">
                          <a:solidFill>
                            <a:srgbClr val="00338D"/>
                          </a:solidFill>
                        </a:rPr>
                        <a:t>валидации</a:t>
                      </a:r>
                      <a:r>
                        <a:rPr lang="ru-RU" sz="1000" dirty="0" smtClean="0">
                          <a:solidFill>
                            <a:srgbClr val="00338D"/>
                          </a:solidFill>
                        </a:rPr>
                        <a:t> и верификации проектов по ПГ</a:t>
                      </a:r>
                    </a:p>
                  </a:txBody>
                  <a:tcPr>
                    <a:lnL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6313" y="1778498"/>
            <a:ext cx="900073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2"/>
                </a:solidFill>
              </a:rPr>
              <a:t>«Комплекс стандартов ИСО 14064 разработан с целью помочь организациям, правительствам, инициаторам проектов и всем заинтересованным сторонам во всем мире </a:t>
            </a:r>
            <a:r>
              <a:rPr lang="ru-RU" sz="1100" b="1" dirty="0">
                <a:solidFill>
                  <a:schemeClr val="tx2"/>
                </a:solidFill>
              </a:rPr>
              <a:t>получить выгоду </a:t>
            </a:r>
            <a:r>
              <a:rPr lang="ru-RU" sz="1100" dirty="0">
                <a:solidFill>
                  <a:schemeClr val="tx2"/>
                </a:solidFill>
              </a:rPr>
              <a:t>путем обеспечения понимания и согласованности при количественном определении, мониторинге, составлении отчетов, а также проверке и заверению реестров или проектов по ПГ</a:t>
            </a:r>
            <a:r>
              <a:rPr lang="ru-RU" sz="1100" dirty="0" smtClean="0">
                <a:solidFill>
                  <a:schemeClr val="tx2"/>
                </a:solidFill>
              </a:rPr>
              <a:t>.» </a:t>
            </a:r>
          </a:p>
          <a:p>
            <a:pPr algn="r">
              <a:spcAft>
                <a:spcPts val="600"/>
              </a:spcAft>
            </a:pPr>
            <a:r>
              <a:rPr lang="ru-RU" sz="1100" dirty="0" smtClean="0">
                <a:solidFill>
                  <a:schemeClr val="tx2"/>
                </a:solidFill>
              </a:rPr>
              <a:t>ГОСТ Р ИСО 14064-2007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950" y="4445620"/>
            <a:ext cx="351109" cy="1575768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059" y="4445620"/>
            <a:ext cx="8576990" cy="1575768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/>
              <a:t>Инвентаризация выбросов должна базироваться на методах и подходах, соответствующих лучшей международной и отечественной практике, в </a:t>
            </a:r>
            <a:r>
              <a:rPr lang="ru-RU" sz="1200" b="1" dirty="0" err="1"/>
              <a:t>т.ч</a:t>
            </a:r>
            <a:r>
              <a:rPr lang="ru-RU" sz="1200" b="1" dirty="0"/>
              <a:t>. – основным положениям стандартов  </a:t>
            </a:r>
            <a:r>
              <a:rPr lang="en-US" sz="1200" b="1" dirty="0"/>
              <a:t>ISO</a:t>
            </a:r>
            <a:r>
              <a:rPr lang="ru-RU" sz="1200" b="1" dirty="0"/>
              <a:t> 14064, </a:t>
            </a:r>
            <a:r>
              <a:rPr lang="en-US" sz="1200" b="1" dirty="0"/>
              <a:t>ISO</a:t>
            </a:r>
            <a:r>
              <a:rPr lang="ru-RU" sz="1200" b="1" dirty="0"/>
              <a:t> 14040 и </a:t>
            </a:r>
            <a:r>
              <a:rPr lang="en-US" sz="1200" b="1" dirty="0"/>
              <a:t>ISO</a:t>
            </a:r>
            <a:r>
              <a:rPr lang="ru-RU" sz="1200" b="1" dirty="0"/>
              <a:t>/</a:t>
            </a:r>
            <a:r>
              <a:rPr lang="en-US" sz="1200" b="1" dirty="0"/>
              <a:t>TS </a:t>
            </a:r>
            <a:r>
              <a:rPr lang="ru-RU" sz="1200" b="1" dirty="0"/>
              <a:t>14067 и их национальных аналогов.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В Российской Федерации основные требования к отчетности по выбросам парниковых газов сформулированы в стандартах ГОСТ Р ИСО 14064, применение которых в качестве критериев заверения уже продемонстрировало свою эффективность. </a:t>
            </a:r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2696" y="4887367"/>
            <a:ext cx="878433" cy="692274"/>
            <a:chOff x="6437313" y="831850"/>
            <a:chExt cx="1198563" cy="944562"/>
          </a:xfrm>
          <a:solidFill>
            <a:schemeClr val="bg1"/>
          </a:solidFill>
        </p:grpSpPr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6872288" y="898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6872288" y="898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6872288" y="898525"/>
              <a:ext cx="63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878638" y="898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6872288" y="898525"/>
              <a:ext cx="1588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6872288" y="898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7140575" y="898525"/>
              <a:ext cx="1588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6437313" y="1228725"/>
              <a:ext cx="830263" cy="547687"/>
            </a:xfrm>
            <a:custGeom>
              <a:avLst/>
              <a:gdLst>
                <a:gd name="T0" fmla="*/ 102 w 111"/>
                <a:gd name="T1" fmla="*/ 3 h 73"/>
                <a:gd name="T2" fmla="*/ 98 w 111"/>
                <a:gd name="T3" fmla="*/ 0 h 73"/>
                <a:gd name="T4" fmla="*/ 84 w 111"/>
                <a:gd name="T5" fmla="*/ 0 h 73"/>
                <a:gd name="T6" fmla="*/ 81 w 111"/>
                <a:gd name="T7" fmla="*/ 3 h 73"/>
                <a:gd name="T8" fmla="*/ 73 w 111"/>
                <a:gd name="T9" fmla="*/ 62 h 73"/>
                <a:gd name="T10" fmla="*/ 66 w 111"/>
                <a:gd name="T11" fmla="*/ 3 h 73"/>
                <a:gd name="T12" fmla="*/ 63 w 111"/>
                <a:gd name="T13" fmla="*/ 0 h 73"/>
                <a:gd name="T14" fmla="*/ 48 w 111"/>
                <a:gd name="T15" fmla="*/ 0 h 73"/>
                <a:gd name="T16" fmla="*/ 45 w 111"/>
                <a:gd name="T17" fmla="*/ 3 h 73"/>
                <a:gd name="T18" fmla="*/ 38 w 111"/>
                <a:gd name="T19" fmla="*/ 62 h 73"/>
                <a:gd name="T20" fmla="*/ 31 w 111"/>
                <a:gd name="T21" fmla="*/ 3 h 73"/>
                <a:gd name="T22" fmla="*/ 27 w 111"/>
                <a:gd name="T23" fmla="*/ 0 h 73"/>
                <a:gd name="T24" fmla="*/ 13 w 111"/>
                <a:gd name="T25" fmla="*/ 0 h 73"/>
                <a:gd name="T26" fmla="*/ 10 w 111"/>
                <a:gd name="T27" fmla="*/ 3 h 73"/>
                <a:gd name="T28" fmla="*/ 0 w 111"/>
                <a:gd name="T29" fmla="*/ 69 h 73"/>
                <a:gd name="T30" fmla="*/ 1 w 111"/>
                <a:gd name="T31" fmla="*/ 72 h 73"/>
                <a:gd name="T32" fmla="*/ 3 w 111"/>
                <a:gd name="T33" fmla="*/ 73 h 73"/>
                <a:gd name="T34" fmla="*/ 108 w 111"/>
                <a:gd name="T35" fmla="*/ 73 h 73"/>
                <a:gd name="T36" fmla="*/ 108 w 111"/>
                <a:gd name="T37" fmla="*/ 73 h 73"/>
                <a:gd name="T38" fmla="*/ 111 w 111"/>
                <a:gd name="T39" fmla="*/ 70 h 73"/>
                <a:gd name="T40" fmla="*/ 111 w 111"/>
                <a:gd name="T41" fmla="*/ 69 h 73"/>
                <a:gd name="T42" fmla="*/ 102 w 111"/>
                <a:gd name="T4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73">
                  <a:moveTo>
                    <a:pt x="102" y="3"/>
                  </a:moveTo>
                  <a:cubicBezTo>
                    <a:pt x="102" y="1"/>
                    <a:pt x="100" y="0"/>
                    <a:pt x="9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0"/>
                    <a:pt x="81" y="1"/>
                    <a:pt x="81" y="3"/>
                  </a:cubicBezTo>
                  <a:cubicBezTo>
                    <a:pt x="81" y="25"/>
                    <a:pt x="79" y="41"/>
                    <a:pt x="73" y="62"/>
                  </a:cubicBezTo>
                  <a:cubicBezTo>
                    <a:pt x="68" y="41"/>
                    <a:pt x="66" y="25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5" y="1"/>
                    <a:pt x="45" y="3"/>
                  </a:cubicBezTo>
                  <a:cubicBezTo>
                    <a:pt x="45" y="25"/>
                    <a:pt x="43" y="41"/>
                    <a:pt x="38" y="62"/>
                  </a:cubicBezTo>
                  <a:cubicBezTo>
                    <a:pt x="33" y="41"/>
                    <a:pt x="31" y="25"/>
                    <a:pt x="31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0" y="1"/>
                    <a:pt x="10" y="3"/>
                  </a:cubicBezTo>
                  <a:cubicBezTo>
                    <a:pt x="10" y="27"/>
                    <a:pt x="7" y="45"/>
                    <a:pt x="0" y="69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2" y="72"/>
                    <a:pt x="2" y="73"/>
                    <a:pt x="3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10" y="73"/>
                    <a:pt x="111" y="71"/>
                    <a:pt x="111" y="70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04" y="44"/>
                    <a:pt x="102" y="27"/>
                    <a:pt x="102" y="3"/>
                  </a:cubicBezTo>
                  <a:close/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6542088" y="831850"/>
              <a:ext cx="1093788" cy="352425"/>
            </a:xfrm>
            <a:custGeom>
              <a:avLst/>
              <a:gdLst>
                <a:gd name="T0" fmla="*/ 145 w 146"/>
                <a:gd name="T1" fmla="*/ 11 h 47"/>
                <a:gd name="T2" fmla="*/ 110 w 146"/>
                <a:gd name="T3" fmla="*/ 7 h 47"/>
                <a:gd name="T4" fmla="*/ 109 w 146"/>
                <a:gd name="T5" fmla="*/ 7 h 47"/>
                <a:gd name="T6" fmla="*/ 82 w 146"/>
                <a:gd name="T7" fmla="*/ 10 h 47"/>
                <a:gd name="T8" fmla="*/ 81 w 146"/>
                <a:gd name="T9" fmla="*/ 10 h 47"/>
                <a:gd name="T10" fmla="*/ 80 w 146"/>
                <a:gd name="T11" fmla="*/ 9 h 47"/>
                <a:gd name="T12" fmla="*/ 81 w 146"/>
                <a:gd name="T13" fmla="*/ 9 h 47"/>
                <a:gd name="T14" fmla="*/ 47 w 146"/>
                <a:gd name="T15" fmla="*/ 10 h 47"/>
                <a:gd name="T16" fmla="*/ 46 w 146"/>
                <a:gd name="T17" fmla="*/ 10 h 47"/>
                <a:gd name="T18" fmla="*/ 46 w 146"/>
                <a:gd name="T19" fmla="*/ 9 h 47"/>
                <a:gd name="T20" fmla="*/ 45 w 146"/>
                <a:gd name="T21" fmla="*/ 9 h 47"/>
                <a:gd name="T22" fmla="*/ 46 w 146"/>
                <a:gd name="T23" fmla="*/ 9 h 47"/>
                <a:gd name="T24" fmla="*/ 5 w 146"/>
                <a:gd name="T25" fmla="*/ 16 h 47"/>
                <a:gd name="T26" fmla="*/ 1 w 146"/>
                <a:gd name="T27" fmla="*/ 47 h 47"/>
                <a:gd name="T28" fmla="*/ 11 w 146"/>
                <a:gd name="T29" fmla="*/ 47 h 47"/>
                <a:gd name="T30" fmla="*/ 25 w 146"/>
                <a:gd name="T31" fmla="*/ 27 h 47"/>
                <a:gd name="T32" fmla="*/ 38 w 146"/>
                <a:gd name="T33" fmla="*/ 24 h 47"/>
                <a:gd name="T34" fmla="*/ 36 w 146"/>
                <a:gd name="T35" fmla="*/ 47 h 47"/>
                <a:gd name="T36" fmla="*/ 47 w 146"/>
                <a:gd name="T37" fmla="*/ 47 h 47"/>
                <a:gd name="T38" fmla="*/ 60 w 146"/>
                <a:gd name="T39" fmla="*/ 27 h 47"/>
                <a:gd name="T40" fmla="*/ 73 w 146"/>
                <a:gd name="T41" fmla="*/ 24 h 47"/>
                <a:gd name="T42" fmla="*/ 72 w 146"/>
                <a:gd name="T43" fmla="*/ 47 h 47"/>
                <a:gd name="T44" fmla="*/ 82 w 146"/>
                <a:gd name="T45" fmla="*/ 47 h 47"/>
                <a:gd name="T46" fmla="*/ 95 w 146"/>
                <a:gd name="T47" fmla="*/ 27 h 47"/>
                <a:gd name="T48" fmla="*/ 119 w 146"/>
                <a:gd name="T49" fmla="*/ 25 h 47"/>
                <a:gd name="T50" fmla="*/ 127 w 146"/>
                <a:gd name="T51" fmla="*/ 25 h 47"/>
                <a:gd name="T52" fmla="*/ 145 w 146"/>
                <a:gd name="T53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6" h="47">
                  <a:moveTo>
                    <a:pt x="145" y="11"/>
                  </a:moveTo>
                  <a:cubicBezTo>
                    <a:pt x="143" y="0"/>
                    <a:pt x="130" y="12"/>
                    <a:pt x="110" y="7"/>
                  </a:cubicBezTo>
                  <a:cubicBezTo>
                    <a:pt x="110" y="7"/>
                    <a:pt x="110" y="7"/>
                    <a:pt x="109" y="7"/>
                  </a:cubicBezTo>
                  <a:cubicBezTo>
                    <a:pt x="100" y="5"/>
                    <a:pt x="90" y="5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1" y="9"/>
                    <a:pt x="80" y="9"/>
                    <a:pt x="80" y="9"/>
                  </a:cubicBezTo>
                  <a:cubicBezTo>
                    <a:pt x="80" y="9"/>
                    <a:pt x="80" y="9"/>
                    <a:pt x="81" y="9"/>
                  </a:cubicBezTo>
                  <a:cubicBezTo>
                    <a:pt x="71" y="6"/>
                    <a:pt x="57" y="3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33" y="5"/>
                    <a:pt x="14" y="2"/>
                    <a:pt x="5" y="16"/>
                  </a:cubicBezTo>
                  <a:cubicBezTo>
                    <a:pt x="0" y="25"/>
                    <a:pt x="1" y="37"/>
                    <a:pt x="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37"/>
                    <a:pt x="15" y="30"/>
                    <a:pt x="25" y="27"/>
                  </a:cubicBezTo>
                  <a:cubicBezTo>
                    <a:pt x="29" y="25"/>
                    <a:pt x="33" y="25"/>
                    <a:pt x="38" y="24"/>
                  </a:cubicBezTo>
                  <a:cubicBezTo>
                    <a:pt x="36" y="32"/>
                    <a:pt x="36" y="40"/>
                    <a:pt x="3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37"/>
                    <a:pt x="51" y="30"/>
                    <a:pt x="60" y="27"/>
                  </a:cubicBezTo>
                  <a:cubicBezTo>
                    <a:pt x="64" y="25"/>
                    <a:pt x="69" y="25"/>
                    <a:pt x="73" y="24"/>
                  </a:cubicBezTo>
                  <a:cubicBezTo>
                    <a:pt x="71" y="32"/>
                    <a:pt x="72" y="40"/>
                    <a:pt x="7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3" y="37"/>
                    <a:pt x="86" y="30"/>
                    <a:pt x="95" y="27"/>
                  </a:cubicBezTo>
                  <a:cubicBezTo>
                    <a:pt x="103" y="24"/>
                    <a:pt x="111" y="24"/>
                    <a:pt x="119" y="25"/>
                  </a:cubicBezTo>
                  <a:cubicBezTo>
                    <a:pt x="121" y="25"/>
                    <a:pt x="124" y="25"/>
                    <a:pt x="127" y="25"/>
                  </a:cubicBezTo>
                  <a:cubicBezTo>
                    <a:pt x="141" y="25"/>
                    <a:pt x="146" y="17"/>
                    <a:pt x="1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43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928100" cy="250283"/>
          </a:xfrm>
        </p:spPr>
        <p:txBody>
          <a:bodyPr/>
          <a:lstStyle/>
          <a:p>
            <a:r>
              <a:rPr lang="ru-RU" sz="1100" dirty="0" smtClean="0"/>
              <a:t>Подходы к определению границ мониторинга и отчетности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границ мониторинга </a:t>
            </a:r>
            <a:r>
              <a:rPr lang="ru-RU" dirty="0" smtClean="0"/>
              <a:t>и </a:t>
            </a:r>
            <a:r>
              <a:rPr lang="ru-RU" dirty="0"/>
              <a:t>отчетности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8950" y="1791629"/>
            <a:ext cx="4370388" cy="1048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lvl="1">
              <a:defRPr/>
            </a:pPr>
            <a:r>
              <a:rPr lang="ru-RU" sz="1200" b="1" i="1" dirty="0" smtClean="0"/>
              <a:t>На </a:t>
            </a:r>
            <a:r>
              <a:rPr lang="ru-RU" sz="1200" b="1" i="1" dirty="0"/>
              <a:t>основе контроля</a:t>
            </a:r>
            <a:r>
              <a:rPr lang="ru-RU" sz="1200" i="1" dirty="0"/>
              <a:t>: организация учитывает все выбросы (поглощения) парниковых газов с производственных объектов, которыми она управляет финансовым или операционным образом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6662" y="1791628"/>
            <a:ext cx="4370388" cy="104821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lvl="1">
              <a:defRPr/>
            </a:pPr>
            <a:r>
              <a:rPr lang="ru-RU" sz="1200" b="1" i="1" dirty="0" smtClean="0"/>
              <a:t>На </a:t>
            </a:r>
            <a:r>
              <a:rPr lang="ru-RU" sz="1200" b="1" i="1" dirty="0"/>
              <a:t>основе доли </a:t>
            </a:r>
            <a:r>
              <a:rPr lang="ru-RU" sz="1200" b="1" i="1" dirty="0" smtClean="0"/>
              <a:t>участия в собственности</a:t>
            </a:r>
            <a:r>
              <a:rPr lang="ru-RU" sz="1200" i="1" dirty="0" smtClean="0"/>
              <a:t>: </a:t>
            </a:r>
            <a:r>
              <a:rPr lang="ru-RU" sz="1200" i="1" dirty="0"/>
              <a:t>организация </a:t>
            </a:r>
            <a:r>
              <a:rPr lang="ru-RU" sz="1200" i="1" dirty="0" smtClean="0"/>
              <a:t>отчитывается </a:t>
            </a:r>
            <a:r>
              <a:rPr lang="ru-RU" sz="1200" i="1" dirty="0"/>
              <a:t>за свою </a:t>
            </a:r>
            <a:r>
              <a:rPr lang="ru-RU" sz="1200" i="1" dirty="0" smtClean="0"/>
              <a:t>объем выбросов </a:t>
            </a:r>
            <a:r>
              <a:rPr lang="ru-RU" sz="1200" i="1" dirty="0"/>
              <a:t>(поглощения) парниковых газов с производственных объектов </a:t>
            </a:r>
            <a:r>
              <a:rPr lang="ru-RU" sz="1200" i="1" dirty="0" smtClean="0"/>
              <a:t>эквивалентный ее долевому участию в собственности </a:t>
            </a:r>
            <a:endParaRPr lang="ru-RU" sz="1200" i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8950" y="3095083"/>
            <a:ext cx="8928100" cy="250283"/>
          </a:xfrm>
        </p:spPr>
        <p:txBody>
          <a:bodyPr/>
          <a:lstStyle/>
          <a:p>
            <a:r>
              <a:rPr lang="ru-RU" sz="1100" dirty="0"/>
              <a:t>Классификация источников ПГ в пределах организационных границ: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8951" y="3345366"/>
            <a:ext cx="2135617" cy="392089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Стационарное оборудование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0693" y="3348310"/>
            <a:ext cx="2138036" cy="392089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Передвижной транспорт 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1682" y="3352354"/>
            <a:ext cx="2151209" cy="392089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Технологические выбросы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5843" y="3344309"/>
            <a:ext cx="2151208" cy="392089"/>
          </a:xfrm>
          <a:prstGeom prst="rect">
            <a:avLst/>
          </a:prstGeom>
          <a:solidFill>
            <a:srgbClr val="00338D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138" tIns="45138" rIns="45138" bIns="45138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Неконтролируемые выбросы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0680" y="3738648"/>
            <a:ext cx="222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сжигание топлива в стационарных установках, таких как котлы, печи, горелки, турбины, нагреватели, мусоросжигательные заводы, двигатели, ракеты и т.д.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8504" y="3738648"/>
            <a:ext cx="2220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сжигание топлива в транспортных устройствах, таких как автомобили, грузовики, автобусы, поезда, самолеты, лодки, корабли, баржи, суда и т.д.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665" y="3738648"/>
            <a:ext cx="2220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выбросы от физико-химических процессов, например: выброс СО2 от процесса </a:t>
            </a:r>
            <a:r>
              <a:rPr lang="ru-RU" sz="900" dirty="0" err="1">
                <a:solidFill>
                  <a:schemeClr val="tx2"/>
                </a:solidFill>
              </a:rPr>
              <a:t>декарбонации</a:t>
            </a:r>
            <a:r>
              <a:rPr lang="ru-RU" sz="900" dirty="0">
                <a:solidFill>
                  <a:schemeClr val="tx2"/>
                </a:solidFill>
              </a:rPr>
              <a:t> в производстве цемента, эмиссия CO2 от каталитического крекинга в области нефтехимической переработки, выбросы ГФУ от выплавки алюминия и т.д.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6827" y="3738648"/>
            <a:ext cx="2220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900" dirty="0">
                <a:solidFill>
                  <a:schemeClr val="tx2"/>
                </a:solidFill>
              </a:rPr>
              <a:t>преднамеренные и непреднамеренные выбросы, такие как утечки из соединений, а также выбросы от складов угля, очистки сточных вод, градирней, объектов переработки газа и т.д.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8950" y="5048272"/>
            <a:ext cx="351109" cy="973116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0059" y="5048272"/>
            <a:ext cx="8576990" cy="973116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/>
              <a:t>Ключевым этапом инвентаризации выбросов является определение операционных границ. Цель этого этапа – определить актуальный перечень источников, находящихся под фактическим управлением </a:t>
            </a:r>
            <a:r>
              <a:rPr lang="ru-RU" sz="1200" b="1" dirty="0" smtClean="0"/>
              <a:t>Компании, </a:t>
            </a:r>
            <a:r>
              <a:rPr lang="ru-RU" sz="1200" b="1" dirty="0"/>
              <a:t>с учетом потенциала сокращения выбросов по каждому из них.</a:t>
            </a:r>
          </a:p>
        </p:txBody>
      </p:sp>
      <p:grpSp>
        <p:nvGrpSpPr>
          <p:cNvPr id="34" name="Group 32"/>
          <p:cNvGrpSpPr>
            <a:grpSpLocks noChangeAspect="1"/>
          </p:cNvGrpSpPr>
          <p:nvPr/>
        </p:nvGrpSpPr>
        <p:grpSpPr bwMode="auto">
          <a:xfrm>
            <a:off x="930275" y="5121278"/>
            <a:ext cx="866774" cy="828676"/>
            <a:chOff x="586" y="3226"/>
            <a:chExt cx="546" cy="522"/>
          </a:xfrm>
          <a:solidFill>
            <a:schemeClr val="bg1"/>
          </a:solidFill>
        </p:grpSpPr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918" y="3280"/>
              <a:ext cx="129" cy="118"/>
            </a:xfrm>
            <a:custGeom>
              <a:avLst/>
              <a:gdLst>
                <a:gd name="T0" fmla="*/ 7 w 421"/>
                <a:gd name="T1" fmla="*/ 0 h 384"/>
                <a:gd name="T2" fmla="*/ 119 w 421"/>
                <a:gd name="T3" fmla="*/ 73 h 384"/>
                <a:gd name="T4" fmla="*/ 226 w 421"/>
                <a:gd name="T5" fmla="*/ 157 h 384"/>
                <a:gd name="T6" fmla="*/ 326 w 421"/>
                <a:gd name="T7" fmla="*/ 251 h 384"/>
                <a:gd name="T8" fmla="*/ 421 w 421"/>
                <a:gd name="T9" fmla="*/ 356 h 384"/>
                <a:gd name="T10" fmla="*/ 323 w 421"/>
                <a:gd name="T11" fmla="*/ 384 h 384"/>
                <a:gd name="T12" fmla="*/ 250 w 421"/>
                <a:gd name="T13" fmla="*/ 302 h 384"/>
                <a:gd name="T14" fmla="*/ 171 w 421"/>
                <a:gd name="T15" fmla="*/ 229 h 384"/>
                <a:gd name="T16" fmla="*/ 87 w 421"/>
                <a:gd name="T17" fmla="*/ 164 h 384"/>
                <a:gd name="T18" fmla="*/ 0 w 421"/>
                <a:gd name="T19" fmla="*/ 107 h 384"/>
                <a:gd name="T20" fmla="*/ 7 w 421"/>
                <a:gd name="T2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384">
                  <a:moveTo>
                    <a:pt x="7" y="0"/>
                  </a:moveTo>
                  <a:cubicBezTo>
                    <a:pt x="45" y="22"/>
                    <a:pt x="83" y="47"/>
                    <a:pt x="119" y="73"/>
                  </a:cubicBezTo>
                  <a:cubicBezTo>
                    <a:pt x="155" y="99"/>
                    <a:pt x="191" y="127"/>
                    <a:pt x="226" y="157"/>
                  </a:cubicBezTo>
                  <a:cubicBezTo>
                    <a:pt x="260" y="186"/>
                    <a:pt x="294" y="218"/>
                    <a:pt x="326" y="251"/>
                  </a:cubicBezTo>
                  <a:cubicBezTo>
                    <a:pt x="359" y="284"/>
                    <a:pt x="390" y="319"/>
                    <a:pt x="421" y="356"/>
                  </a:cubicBezTo>
                  <a:cubicBezTo>
                    <a:pt x="323" y="384"/>
                    <a:pt x="323" y="384"/>
                    <a:pt x="323" y="384"/>
                  </a:cubicBezTo>
                  <a:cubicBezTo>
                    <a:pt x="300" y="355"/>
                    <a:pt x="275" y="328"/>
                    <a:pt x="250" y="302"/>
                  </a:cubicBezTo>
                  <a:cubicBezTo>
                    <a:pt x="224" y="276"/>
                    <a:pt x="198" y="252"/>
                    <a:pt x="171" y="229"/>
                  </a:cubicBezTo>
                  <a:cubicBezTo>
                    <a:pt x="144" y="205"/>
                    <a:pt x="116" y="184"/>
                    <a:pt x="87" y="164"/>
                  </a:cubicBezTo>
                  <a:cubicBezTo>
                    <a:pt x="59" y="143"/>
                    <a:pt x="29" y="124"/>
                    <a:pt x="0" y="107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915" y="3321"/>
              <a:ext cx="95" cy="89"/>
            </a:xfrm>
            <a:custGeom>
              <a:avLst/>
              <a:gdLst>
                <a:gd name="T0" fmla="*/ 8 w 310"/>
                <a:gd name="T1" fmla="*/ 0 h 291"/>
                <a:gd name="T2" fmla="*/ 90 w 310"/>
                <a:gd name="T3" fmla="*/ 53 h 291"/>
                <a:gd name="T4" fmla="*/ 168 w 310"/>
                <a:gd name="T5" fmla="*/ 114 h 291"/>
                <a:gd name="T6" fmla="*/ 241 w 310"/>
                <a:gd name="T7" fmla="*/ 182 h 291"/>
                <a:gd name="T8" fmla="*/ 310 w 310"/>
                <a:gd name="T9" fmla="*/ 259 h 291"/>
                <a:gd name="T10" fmla="*/ 200 w 310"/>
                <a:gd name="T11" fmla="*/ 291 h 291"/>
                <a:gd name="T12" fmla="*/ 155 w 310"/>
                <a:gd name="T13" fmla="*/ 240 h 291"/>
                <a:gd name="T14" fmla="*/ 106 w 310"/>
                <a:gd name="T15" fmla="*/ 195 h 291"/>
                <a:gd name="T16" fmla="*/ 54 w 310"/>
                <a:gd name="T17" fmla="*/ 155 h 291"/>
                <a:gd name="T18" fmla="*/ 0 w 310"/>
                <a:gd name="T19" fmla="*/ 120 h 291"/>
                <a:gd name="T20" fmla="*/ 8 w 310"/>
                <a:gd name="T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291">
                  <a:moveTo>
                    <a:pt x="8" y="0"/>
                  </a:moveTo>
                  <a:cubicBezTo>
                    <a:pt x="36" y="16"/>
                    <a:pt x="63" y="34"/>
                    <a:pt x="90" y="53"/>
                  </a:cubicBezTo>
                  <a:cubicBezTo>
                    <a:pt x="117" y="72"/>
                    <a:pt x="143" y="92"/>
                    <a:pt x="168" y="114"/>
                  </a:cubicBezTo>
                  <a:cubicBezTo>
                    <a:pt x="193" y="135"/>
                    <a:pt x="218" y="158"/>
                    <a:pt x="241" y="182"/>
                  </a:cubicBezTo>
                  <a:cubicBezTo>
                    <a:pt x="265" y="206"/>
                    <a:pt x="288" y="232"/>
                    <a:pt x="310" y="259"/>
                  </a:cubicBezTo>
                  <a:cubicBezTo>
                    <a:pt x="200" y="291"/>
                    <a:pt x="200" y="291"/>
                    <a:pt x="200" y="291"/>
                  </a:cubicBezTo>
                  <a:cubicBezTo>
                    <a:pt x="185" y="273"/>
                    <a:pt x="170" y="256"/>
                    <a:pt x="155" y="240"/>
                  </a:cubicBezTo>
                  <a:cubicBezTo>
                    <a:pt x="139" y="224"/>
                    <a:pt x="123" y="209"/>
                    <a:pt x="106" y="195"/>
                  </a:cubicBezTo>
                  <a:cubicBezTo>
                    <a:pt x="89" y="181"/>
                    <a:pt x="72" y="167"/>
                    <a:pt x="54" y="155"/>
                  </a:cubicBezTo>
                  <a:cubicBezTo>
                    <a:pt x="36" y="142"/>
                    <a:pt x="18" y="131"/>
                    <a:pt x="0" y="12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025" y="3399"/>
              <a:ext cx="101" cy="145"/>
            </a:xfrm>
            <a:custGeom>
              <a:avLst/>
              <a:gdLst>
                <a:gd name="T0" fmla="*/ 97 w 333"/>
                <a:gd name="T1" fmla="*/ 0 h 475"/>
                <a:gd name="T2" fmla="*/ 178 w 333"/>
                <a:gd name="T3" fmla="*/ 114 h 475"/>
                <a:gd name="T4" fmla="*/ 245 w 333"/>
                <a:gd name="T5" fmla="*/ 232 h 475"/>
                <a:gd name="T6" fmla="*/ 297 w 333"/>
                <a:gd name="T7" fmla="*/ 352 h 475"/>
                <a:gd name="T8" fmla="*/ 333 w 333"/>
                <a:gd name="T9" fmla="*/ 475 h 475"/>
                <a:gd name="T10" fmla="*/ 171 w 333"/>
                <a:gd name="T11" fmla="*/ 395 h 475"/>
                <a:gd name="T12" fmla="*/ 147 w 333"/>
                <a:gd name="T13" fmla="*/ 303 h 475"/>
                <a:gd name="T14" fmla="*/ 110 w 333"/>
                <a:gd name="T15" fmla="*/ 211 h 475"/>
                <a:gd name="T16" fmla="*/ 61 w 333"/>
                <a:gd name="T17" fmla="*/ 120 h 475"/>
                <a:gd name="T18" fmla="*/ 0 w 333"/>
                <a:gd name="T19" fmla="*/ 30 h 475"/>
                <a:gd name="T20" fmla="*/ 97 w 333"/>
                <a:gd name="T21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475">
                  <a:moveTo>
                    <a:pt x="97" y="0"/>
                  </a:moveTo>
                  <a:cubicBezTo>
                    <a:pt x="126" y="38"/>
                    <a:pt x="153" y="76"/>
                    <a:pt x="178" y="114"/>
                  </a:cubicBezTo>
                  <a:cubicBezTo>
                    <a:pt x="203" y="153"/>
                    <a:pt x="225" y="193"/>
                    <a:pt x="245" y="232"/>
                  </a:cubicBezTo>
                  <a:cubicBezTo>
                    <a:pt x="265" y="272"/>
                    <a:pt x="282" y="312"/>
                    <a:pt x="297" y="352"/>
                  </a:cubicBezTo>
                  <a:cubicBezTo>
                    <a:pt x="312" y="394"/>
                    <a:pt x="324" y="435"/>
                    <a:pt x="333" y="475"/>
                  </a:cubicBezTo>
                  <a:cubicBezTo>
                    <a:pt x="171" y="395"/>
                    <a:pt x="171" y="395"/>
                    <a:pt x="171" y="395"/>
                  </a:cubicBezTo>
                  <a:cubicBezTo>
                    <a:pt x="165" y="365"/>
                    <a:pt x="157" y="334"/>
                    <a:pt x="147" y="303"/>
                  </a:cubicBezTo>
                  <a:cubicBezTo>
                    <a:pt x="137" y="272"/>
                    <a:pt x="125" y="242"/>
                    <a:pt x="110" y="211"/>
                  </a:cubicBezTo>
                  <a:cubicBezTo>
                    <a:pt x="96" y="181"/>
                    <a:pt x="80" y="150"/>
                    <a:pt x="61" y="120"/>
                  </a:cubicBezTo>
                  <a:cubicBezTo>
                    <a:pt x="43" y="90"/>
                    <a:pt x="23" y="60"/>
                    <a:pt x="0" y="30"/>
                  </a:cubicBez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984" y="3410"/>
              <a:ext cx="81" cy="104"/>
            </a:xfrm>
            <a:custGeom>
              <a:avLst/>
              <a:gdLst>
                <a:gd name="T0" fmla="*/ 110 w 265"/>
                <a:gd name="T1" fmla="*/ 0 h 339"/>
                <a:gd name="T2" fmla="*/ 166 w 265"/>
                <a:gd name="T3" fmla="*/ 84 h 339"/>
                <a:gd name="T4" fmla="*/ 211 w 265"/>
                <a:gd name="T5" fmla="*/ 169 h 339"/>
                <a:gd name="T6" fmla="*/ 244 w 265"/>
                <a:gd name="T7" fmla="*/ 254 h 339"/>
                <a:gd name="T8" fmla="*/ 265 w 265"/>
                <a:gd name="T9" fmla="*/ 339 h 339"/>
                <a:gd name="T10" fmla="*/ 94 w 265"/>
                <a:gd name="T11" fmla="*/ 255 h 339"/>
                <a:gd name="T12" fmla="*/ 83 w 265"/>
                <a:gd name="T13" fmla="*/ 201 h 339"/>
                <a:gd name="T14" fmla="*/ 63 w 265"/>
                <a:gd name="T15" fmla="*/ 146 h 339"/>
                <a:gd name="T16" fmla="*/ 36 w 265"/>
                <a:gd name="T17" fmla="*/ 90 h 339"/>
                <a:gd name="T18" fmla="*/ 0 w 265"/>
                <a:gd name="T19" fmla="*/ 35 h 339"/>
                <a:gd name="T20" fmla="*/ 110 w 265"/>
                <a:gd name="T2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339">
                  <a:moveTo>
                    <a:pt x="110" y="0"/>
                  </a:moveTo>
                  <a:cubicBezTo>
                    <a:pt x="130" y="28"/>
                    <a:pt x="149" y="56"/>
                    <a:pt x="166" y="84"/>
                  </a:cubicBezTo>
                  <a:cubicBezTo>
                    <a:pt x="183" y="112"/>
                    <a:pt x="198" y="141"/>
                    <a:pt x="211" y="169"/>
                  </a:cubicBezTo>
                  <a:cubicBezTo>
                    <a:pt x="224" y="198"/>
                    <a:pt x="235" y="226"/>
                    <a:pt x="244" y="254"/>
                  </a:cubicBezTo>
                  <a:cubicBezTo>
                    <a:pt x="254" y="283"/>
                    <a:pt x="261" y="311"/>
                    <a:pt x="265" y="339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2" y="237"/>
                    <a:pt x="88" y="219"/>
                    <a:pt x="83" y="201"/>
                  </a:cubicBezTo>
                  <a:cubicBezTo>
                    <a:pt x="78" y="183"/>
                    <a:pt x="71" y="164"/>
                    <a:pt x="63" y="146"/>
                  </a:cubicBezTo>
                  <a:cubicBezTo>
                    <a:pt x="55" y="127"/>
                    <a:pt x="46" y="109"/>
                    <a:pt x="36" y="90"/>
                  </a:cubicBezTo>
                  <a:cubicBezTo>
                    <a:pt x="25" y="72"/>
                    <a:pt x="14" y="53"/>
                    <a:pt x="0" y="35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018" y="3410"/>
              <a:ext cx="47" cy="104"/>
            </a:xfrm>
            <a:custGeom>
              <a:avLst/>
              <a:gdLst>
                <a:gd name="T0" fmla="*/ 0 w 155"/>
                <a:gd name="T1" fmla="*/ 0 h 339"/>
                <a:gd name="T2" fmla="*/ 56 w 155"/>
                <a:gd name="T3" fmla="*/ 84 h 339"/>
                <a:gd name="T4" fmla="*/ 101 w 155"/>
                <a:gd name="T5" fmla="*/ 169 h 339"/>
                <a:gd name="T6" fmla="*/ 134 w 155"/>
                <a:gd name="T7" fmla="*/ 254 h 339"/>
                <a:gd name="T8" fmla="*/ 155 w 155"/>
                <a:gd name="T9" fmla="*/ 339 h 339"/>
                <a:gd name="T10" fmla="*/ 134 w 155"/>
                <a:gd name="T11" fmla="*/ 254 h 339"/>
                <a:gd name="T12" fmla="*/ 101 w 155"/>
                <a:gd name="T13" fmla="*/ 169 h 339"/>
                <a:gd name="T14" fmla="*/ 56 w 155"/>
                <a:gd name="T15" fmla="*/ 84 h 339"/>
                <a:gd name="T16" fmla="*/ 0 w 155"/>
                <a:gd name="T1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339">
                  <a:moveTo>
                    <a:pt x="0" y="0"/>
                  </a:moveTo>
                  <a:cubicBezTo>
                    <a:pt x="20" y="28"/>
                    <a:pt x="39" y="56"/>
                    <a:pt x="56" y="84"/>
                  </a:cubicBezTo>
                  <a:cubicBezTo>
                    <a:pt x="73" y="112"/>
                    <a:pt x="88" y="141"/>
                    <a:pt x="101" y="169"/>
                  </a:cubicBezTo>
                  <a:cubicBezTo>
                    <a:pt x="114" y="198"/>
                    <a:pt x="125" y="226"/>
                    <a:pt x="134" y="254"/>
                  </a:cubicBezTo>
                  <a:cubicBezTo>
                    <a:pt x="144" y="283"/>
                    <a:pt x="151" y="311"/>
                    <a:pt x="155" y="339"/>
                  </a:cubicBezTo>
                  <a:cubicBezTo>
                    <a:pt x="151" y="311"/>
                    <a:pt x="144" y="283"/>
                    <a:pt x="134" y="254"/>
                  </a:cubicBezTo>
                  <a:cubicBezTo>
                    <a:pt x="125" y="226"/>
                    <a:pt x="114" y="198"/>
                    <a:pt x="101" y="169"/>
                  </a:cubicBezTo>
                  <a:cubicBezTo>
                    <a:pt x="88" y="141"/>
                    <a:pt x="73" y="112"/>
                    <a:pt x="56" y="84"/>
                  </a:cubicBezTo>
                  <a:cubicBezTo>
                    <a:pt x="39" y="56"/>
                    <a:pt x="20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756" y="3226"/>
              <a:ext cx="153" cy="81"/>
            </a:xfrm>
            <a:custGeom>
              <a:avLst/>
              <a:gdLst>
                <a:gd name="T0" fmla="*/ 0 w 503"/>
                <a:gd name="T1" fmla="*/ 0 h 263"/>
                <a:gd name="T2" fmla="*/ 132 w 503"/>
                <a:gd name="T3" fmla="*/ 16 h 263"/>
                <a:gd name="T4" fmla="*/ 261 w 503"/>
                <a:gd name="T5" fmla="*/ 49 h 263"/>
                <a:gd name="T6" fmla="*/ 385 w 503"/>
                <a:gd name="T7" fmla="*/ 97 h 263"/>
                <a:gd name="T8" fmla="*/ 503 w 503"/>
                <a:gd name="T9" fmla="*/ 156 h 263"/>
                <a:gd name="T10" fmla="*/ 494 w 503"/>
                <a:gd name="T11" fmla="*/ 263 h 263"/>
                <a:gd name="T12" fmla="*/ 402 w 503"/>
                <a:gd name="T13" fmla="*/ 220 h 263"/>
                <a:gd name="T14" fmla="*/ 307 w 503"/>
                <a:gd name="T15" fmla="*/ 186 h 263"/>
                <a:gd name="T16" fmla="*/ 211 w 503"/>
                <a:gd name="T17" fmla="*/ 165 h 263"/>
                <a:gd name="T18" fmla="*/ 114 w 503"/>
                <a:gd name="T19" fmla="*/ 158 h 263"/>
                <a:gd name="T20" fmla="*/ 0 w 503"/>
                <a:gd name="T2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263">
                  <a:moveTo>
                    <a:pt x="0" y="0"/>
                  </a:moveTo>
                  <a:cubicBezTo>
                    <a:pt x="44" y="2"/>
                    <a:pt x="88" y="7"/>
                    <a:pt x="132" y="16"/>
                  </a:cubicBezTo>
                  <a:cubicBezTo>
                    <a:pt x="175" y="24"/>
                    <a:pt x="218" y="35"/>
                    <a:pt x="261" y="49"/>
                  </a:cubicBezTo>
                  <a:cubicBezTo>
                    <a:pt x="302" y="63"/>
                    <a:pt x="344" y="79"/>
                    <a:pt x="385" y="97"/>
                  </a:cubicBezTo>
                  <a:cubicBezTo>
                    <a:pt x="425" y="114"/>
                    <a:pt x="464" y="134"/>
                    <a:pt x="503" y="156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64" y="247"/>
                    <a:pt x="433" y="232"/>
                    <a:pt x="402" y="220"/>
                  </a:cubicBezTo>
                  <a:cubicBezTo>
                    <a:pt x="371" y="207"/>
                    <a:pt x="339" y="195"/>
                    <a:pt x="307" y="186"/>
                  </a:cubicBezTo>
                  <a:cubicBezTo>
                    <a:pt x="275" y="177"/>
                    <a:pt x="243" y="170"/>
                    <a:pt x="211" y="165"/>
                  </a:cubicBezTo>
                  <a:cubicBezTo>
                    <a:pt x="178" y="160"/>
                    <a:pt x="146" y="158"/>
                    <a:pt x="114" y="15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98" y="3285"/>
              <a:ext cx="108" cy="66"/>
            </a:xfrm>
            <a:custGeom>
              <a:avLst/>
              <a:gdLst>
                <a:gd name="T0" fmla="*/ 0 w 353"/>
                <a:gd name="T1" fmla="*/ 1 h 215"/>
                <a:gd name="T2" fmla="*/ 90 w 353"/>
                <a:gd name="T3" fmla="*/ 6 h 215"/>
                <a:gd name="T4" fmla="*/ 179 w 353"/>
                <a:gd name="T5" fmla="*/ 25 h 215"/>
                <a:gd name="T6" fmla="*/ 267 w 353"/>
                <a:gd name="T7" fmla="*/ 55 h 215"/>
                <a:gd name="T8" fmla="*/ 353 w 353"/>
                <a:gd name="T9" fmla="*/ 95 h 215"/>
                <a:gd name="T10" fmla="*/ 342 w 353"/>
                <a:gd name="T11" fmla="*/ 215 h 215"/>
                <a:gd name="T12" fmla="*/ 286 w 353"/>
                <a:gd name="T13" fmla="*/ 191 h 215"/>
                <a:gd name="T14" fmla="*/ 229 w 353"/>
                <a:gd name="T15" fmla="*/ 174 h 215"/>
                <a:gd name="T16" fmla="*/ 173 w 353"/>
                <a:gd name="T17" fmla="*/ 164 h 215"/>
                <a:gd name="T18" fmla="*/ 117 w 353"/>
                <a:gd name="T19" fmla="*/ 163 h 215"/>
                <a:gd name="T20" fmla="*/ 0 w 353"/>
                <a:gd name="T21" fmla="*/ 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215">
                  <a:moveTo>
                    <a:pt x="0" y="1"/>
                  </a:moveTo>
                  <a:cubicBezTo>
                    <a:pt x="30" y="0"/>
                    <a:pt x="60" y="2"/>
                    <a:pt x="90" y="6"/>
                  </a:cubicBezTo>
                  <a:cubicBezTo>
                    <a:pt x="119" y="10"/>
                    <a:pt x="149" y="17"/>
                    <a:pt x="179" y="25"/>
                  </a:cubicBezTo>
                  <a:cubicBezTo>
                    <a:pt x="208" y="33"/>
                    <a:pt x="238" y="43"/>
                    <a:pt x="267" y="55"/>
                  </a:cubicBezTo>
                  <a:cubicBezTo>
                    <a:pt x="296" y="67"/>
                    <a:pt x="324" y="80"/>
                    <a:pt x="353" y="95"/>
                  </a:cubicBezTo>
                  <a:cubicBezTo>
                    <a:pt x="342" y="215"/>
                    <a:pt x="342" y="215"/>
                    <a:pt x="342" y="215"/>
                  </a:cubicBezTo>
                  <a:cubicBezTo>
                    <a:pt x="324" y="206"/>
                    <a:pt x="305" y="198"/>
                    <a:pt x="286" y="191"/>
                  </a:cubicBezTo>
                  <a:cubicBezTo>
                    <a:pt x="267" y="184"/>
                    <a:pt x="248" y="178"/>
                    <a:pt x="229" y="174"/>
                  </a:cubicBezTo>
                  <a:cubicBezTo>
                    <a:pt x="210" y="169"/>
                    <a:pt x="191" y="166"/>
                    <a:pt x="173" y="164"/>
                  </a:cubicBezTo>
                  <a:cubicBezTo>
                    <a:pt x="154" y="162"/>
                    <a:pt x="135" y="162"/>
                    <a:pt x="117" y="16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912" y="3366"/>
              <a:ext cx="56" cy="57"/>
            </a:xfrm>
            <a:custGeom>
              <a:avLst/>
              <a:gdLst>
                <a:gd name="T0" fmla="*/ 9 w 184"/>
                <a:gd name="T1" fmla="*/ 0 h 184"/>
                <a:gd name="T2" fmla="*/ 56 w 184"/>
                <a:gd name="T3" fmla="*/ 31 h 184"/>
                <a:gd name="T4" fmla="*/ 102 w 184"/>
                <a:gd name="T5" fmla="*/ 66 h 184"/>
                <a:gd name="T6" fmla="*/ 144 w 184"/>
                <a:gd name="T7" fmla="*/ 105 h 184"/>
                <a:gd name="T8" fmla="*/ 184 w 184"/>
                <a:gd name="T9" fmla="*/ 150 h 184"/>
                <a:gd name="T10" fmla="*/ 65 w 184"/>
                <a:gd name="T11" fmla="*/ 184 h 184"/>
                <a:gd name="T12" fmla="*/ 50 w 184"/>
                <a:gd name="T13" fmla="*/ 169 h 184"/>
                <a:gd name="T14" fmla="*/ 34 w 184"/>
                <a:gd name="T15" fmla="*/ 154 h 184"/>
                <a:gd name="T16" fmla="*/ 17 w 184"/>
                <a:gd name="T17" fmla="*/ 141 h 184"/>
                <a:gd name="T18" fmla="*/ 0 w 184"/>
                <a:gd name="T19" fmla="*/ 130 h 184"/>
                <a:gd name="T20" fmla="*/ 9 w 184"/>
                <a:gd name="T2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84">
                  <a:moveTo>
                    <a:pt x="9" y="0"/>
                  </a:moveTo>
                  <a:cubicBezTo>
                    <a:pt x="25" y="10"/>
                    <a:pt x="41" y="20"/>
                    <a:pt x="56" y="31"/>
                  </a:cubicBezTo>
                  <a:cubicBezTo>
                    <a:pt x="72" y="42"/>
                    <a:pt x="87" y="53"/>
                    <a:pt x="102" y="66"/>
                  </a:cubicBezTo>
                  <a:cubicBezTo>
                    <a:pt x="116" y="78"/>
                    <a:pt x="131" y="92"/>
                    <a:pt x="144" y="105"/>
                  </a:cubicBezTo>
                  <a:cubicBezTo>
                    <a:pt x="158" y="119"/>
                    <a:pt x="171" y="134"/>
                    <a:pt x="184" y="150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0" y="179"/>
                    <a:pt x="55" y="174"/>
                    <a:pt x="50" y="169"/>
                  </a:cubicBezTo>
                  <a:cubicBezTo>
                    <a:pt x="45" y="164"/>
                    <a:pt x="39" y="159"/>
                    <a:pt x="34" y="154"/>
                  </a:cubicBezTo>
                  <a:cubicBezTo>
                    <a:pt x="29" y="150"/>
                    <a:pt x="23" y="145"/>
                    <a:pt x="17" y="141"/>
                  </a:cubicBezTo>
                  <a:cubicBezTo>
                    <a:pt x="12" y="137"/>
                    <a:pt x="6" y="133"/>
                    <a:pt x="0" y="13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940" y="3423"/>
              <a:ext cx="61" cy="59"/>
            </a:xfrm>
            <a:custGeom>
              <a:avLst/>
              <a:gdLst>
                <a:gd name="T0" fmla="*/ 118 w 198"/>
                <a:gd name="T1" fmla="*/ 0 h 192"/>
                <a:gd name="T2" fmla="*/ 148 w 198"/>
                <a:gd name="T3" fmla="*/ 49 h 192"/>
                <a:gd name="T4" fmla="*/ 172 w 198"/>
                <a:gd name="T5" fmla="*/ 97 h 192"/>
                <a:gd name="T6" fmla="*/ 189 w 198"/>
                <a:gd name="T7" fmla="*/ 145 h 192"/>
                <a:gd name="T8" fmla="*/ 198 w 198"/>
                <a:gd name="T9" fmla="*/ 192 h 192"/>
                <a:gd name="T10" fmla="*/ 27 w 198"/>
                <a:gd name="T11" fmla="*/ 107 h 192"/>
                <a:gd name="T12" fmla="*/ 23 w 198"/>
                <a:gd name="T13" fmla="*/ 90 h 192"/>
                <a:gd name="T14" fmla="*/ 18 w 198"/>
                <a:gd name="T15" fmla="*/ 73 h 192"/>
                <a:gd name="T16" fmla="*/ 10 w 198"/>
                <a:gd name="T17" fmla="*/ 55 h 192"/>
                <a:gd name="T18" fmla="*/ 0 w 198"/>
                <a:gd name="T19" fmla="*/ 37 h 192"/>
                <a:gd name="T20" fmla="*/ 118 w 198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92">
                  <a:moveTo>
                    <a:pt x="118" y="0"/>
                  </a:moveTo>
                  <a:cubicBezTo>
                    <a:pt x="129" y="16"/>
                    <a:pt x="139" y="33"/>
                    <a:pt x="148" y="49"/>
                  </a:cubicBezTo>
                  <a:cubicBezTo>
                    <a:pt x="157" y="65"/>
                    <a:pt x="165" y="81"/>
                    <a:pt x="172" y="97"/>
                  </a:cubicBezTo>
                  <a:cubicBezTo>
                    <a:pt x="179" y="113"/>
                    <a:pt x="184" y="129"/>
                    <a:pt x="189" y="145"/>
                  </a:cubicBezTo>
                  <a:cubicBezTo>
                    <a:pt x="193" y="161"/>
                    <a:pt x="196" y="177"/>
                    <a:pt x="198" y="192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6" y="102"/>
                    <a:pt x="25" y="96"/>
                    <a:pt x="23" y="90"/>
                  </a:cubicBezTo>
                  <a:cubicBezTo>
                    <a:pt x="22" y="85"/>
                    <a:pt x="20" y="79"/>
                    <a:pt x="18" y="73"/>
                  </a:cubicBezTo>
                  <a:cubicBezTo>
                    <a:pt x="15" y="67"/>
                    <a:pt x="13" y="61"/>
                    <a:pt x="10" y="55"/>
                  </a:cubicBezTo>
                  <a:cubicBezTo>
                    <a:pt x="7" y="49"/>
                    <a:pt x="4" y="43"/>
                    <a:pt x="0" y="37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842" y="3346"/>
              <a:ext cx="60" cy="53"/>
            </a:xfrm>
            <a:custGeom>
              <a:avLst/>
              <a:gdLst>
                <a:gd name="T0" fmla="*/ 0 w 196"/>
                <a:gd name="T1" fmla="*/ 2 h 174"/>
                <a:gd name="T2" fmla="*/ 48 w 196"/>
                <a:gd name="T3" fmla="*/ 2 h 174"/>
                <a:gd name="T4" fmla="*/ 97 w 196"/>
                <a:gd name="T5" fmla="*/ 10 h 174"/>
                <a:gd name="T6" fmla="*/ 146 w 196"/>
                <a:gd name="T7" fmla="*/ 24 h 174"/>
                <a:gd name="T8" fmla="*/ 196 w 196"/>
                <a:gd name="T9" fmla="*/ 45 h 174"/>
                <a:gd name="T10" fmla="*/ 184 w 196"/>
                <a:gd name="T11" fmla="*/ 174 h 174"/>
                <a:gd name="T12" fmla="*/ 167 w 196"/>
                <a:gd name="T13" fmla="*/ 168 h 174"/>
                <a:gd name="T14" fmla="*/ 149 w 196"/>
                <a:gd name="T15" fmla="*/ 164 h 174"/>
                <a:gd name="T16" fmla="*/ 132 w 196"/>
                <a:gd name="T17" fmla="*/ 162 h 174"/>
                <a:gd name="T18" fmla="*/ 115 w 196"/>
                <a:gd name="T19" fmla="*/ 162 h 174"/>
                <a:gd name="T20" fmla="*/ 0 w 196"/>
                <a:gd name="T21" fmla="*/ 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174">
                  <a:moveTo>
                    <a:pt x="0" y="2"/>
                  </a:moveTo>
                  <a:cubicBezTo>
                    <a:pt x="16" y="0"/>
                    <a:pt x="32" y="1"/>
                    <a:pt x="48" y="2"/>
                  </a:cubicBezTo>
                  <a:cubicBezTo>
                    <a:pt x="64" y="3"/>
                    <a:pt x="81" y="6"/>
                    <a:pt x="97" y="10"/>
                  </a:cubicBezTo>
                  <a:cubicBezTo>
                    <a:pt x="113" y="14"/>
                    <a:pt x="130" y="19"/>
                    <a:pt x="146" y="24"/>
                  </a:cubicBezTo>
                  <a:cubicBezTo>
                    <a:pt x="163" y="30"/>
                    <a:pt x="179" y="37"/>
                    <a:pt x="196" y="45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78" y="172"/>
                    <a:pt x="173" y="170"/>
                    <a:pt x="167" y="168"/>
                  </a:cubicBezTo>
                  <a:cubicBezTo>
                    <a:pt x="161" y="166"/>
                    <a:pt x="155" y="165"/>
                    <a:pt x="149" y="164"/>
                  </a:cubicBezTo>
                  <a:cubicBezTo>
                    <a:pt x="143" y="163"/>
                    <a:pt x="138" y="162"/>
                    <a:pt x="132" y="162"/>
                  </a:cubicBezTo>
                  <a:cubicBezTo>
                    <a:pt x="126" y="161"/>
                    <a:pt x="121" y="161"/>
                    <a:pt x="115" y="16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939" y="3467"/>
              <a:ext cx="62" cy="70"/>
            </a:xfrm>
            <a:custGeom>
              <a:avLst/>
              <a:gdLst>
                <a:gd name="T0" fmla="*/ 30 w 204"/>
                <a:gd name="T1" fmla="*/ 0 h 228"/>
                <a:gd name="T2" fmla="*/ 204 w 204"/>
                <a:gd name="T3" fmla="*/ 85 h 228"/>
                <a:gd name="T4" fmla="*/ 199 w 204"/>
                <a:gd name="T5" fmla="*/ 127 h 228"/>
                <a:gd name="T6" fmla="*/ 186 w 204"/>
                <a:gd name="T7" fmla="*/ 166 h 228"/>
                <a:gd name="T8" fmla="*/ 163 w 204"/>
                <a:gd name="T9" fmla="*/ 200 h 228"/>
                <a:gd name="T10" fmla="*/ 131 w 204"/>
                <a:gd name="T11" fmla="*/ 228 h 228"/>
                <a:gd name="T12" fmla="*/ 0 w 204"/>
                <a:gd name="T13" fmla="*/ 46 h 228"/>
                <a:gd name="T14" fmla="*/ 11 w 204"/>
                <a:gd name="T15" fmla="*/ 37 h 228"/>
                <a:gd name="T16" fmla="*/ 20 w 204"/>
                <a:gd name="T17" fmla="*/ 26 h 228"/>
                <a:gd name="T18" fmla="*/ 26 w 204"/>
                <a:gd name="T19" fmla="*/ 14 h 228"/>
                <a:gd name="T20" fmla="*/ 30 w 204"/>
                <a:gd name="T2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28">
                  <a:moveTo>
                    <a:pt x="30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204" y="100"/>
                    <a:pt x="202" y="114"/>
                    <a:pt x="199" y="127"/>
                  </a:cubicBezTo>
                  <a:cubicBezTo>
                    <a:pt x="196" y="141"/>
                    <a:pt x="192" y="154"/>
                    <a:pt x="186" y="166"/>
                  </a:cubicBezTo>
                  <a:cubicBezTo>
                    <a:pt x="180" y="178"/>
                    <a:pt x="172" y="190"/>
                    <a:pt x="163" y="200"/>
                  </a:cubicBezTo>
                  <a:cubicBezTo>
                    <a:pt x="154" y="211"/>
                    <a:pt x="143" y="220"/>
                    <a:pt x="131" y="2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3"/>
                    <a:pt x="8" y="40"/>
                    <a:pt x="11" y="37"/>
                  </a:cubicBezTo>
                  <a:cubicBezTo>
                    <a:pt x="14" y="34"/>
                    <a:pt x="17" y="30"/>
                    <a:pt x="20" y="26"/>
                  </a:cubicBezTo>
                  <a:cubicBezTo>
                    <a:pt x="22" y="22"/>
                    <a:pt x="25" y="18"/>
                    <a:pt x="26" y="14"/>
                  </a:cubicBezTo>
                  <a:cubicBezTo>
                    <a:pt x="28" y="9"/>
                    <a:pt x="29" y="5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95" y="3348"/>
              <a:ext cx="72" cy="62"/>
            </a:xfrm>
            <a:custGeom>
              <a:avLst/>
              <a:gdLst>
                <a:gd name="T0" fmla="*/ 119 w 236"/>
                <a:gd name="T1" fmla="*/ 0 h 202"/>
                <a:gd name="T2" fmla="*/ 236 w 236"/>
                <a:gd name="T3" fmla="*/ 163 h 202"/>
                <a:gd name="T4" fmla="*/ 224 w 236"/>
                <a:gd name="T5" fmla="*/ 170 h 202"/>
                <a:gd name="T6" fmla="*/ 214 w 236"/>
                <a:gd name="T7" fmla="*/ 179 h 202"/>
                <a:gd name="T8" fmla="*/ 205 w 236"/>
                <a:gd name="T9" fmla="*/ 190 h 202"/>
                <a:gd name="T10" fmla="*/ 199 w 236"/>
                <a:gd name="T11" fmla="*/ 202 h 202"/>
                <a:gd name="T12" fmla="*/ 0 w 236"/>
                <a:gd name="T13" fmla="*/ 103 h 202"/>
                <a:gd name="T14" fmla="*/ 18 w 236"/>
                <a:gd name="T15" fmla="*/ 66 h 202"/>
                <a:gd name="T16" fmla="*/ 45 w 236"/>
                <a:gd name="T17" fmla="*/ 36 h 202"/>
                <a:gd name="T18" fmla="*/ 79 w 236"/>
                <a:gd name="T19" fmla="*/ 14 h 202"/>
                <a:gd name="T20" fmla="*/ 119 w 236"/>
                <a:gd name="T2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202">
                  <a:moveTo>
                    <a:pt x="119" y="0"/>
                  </a:moveTo>
                  <a:cubicBezTo>
                    <a:pt x="236" y="163"/>
                    <a:pt x="236" y="163"/>
                    <a:pt x="236" y="163"/>
                  </a:cubicBezTo>
                  <a:cubicBezTo>
                    <a:pt x="231" y="165"/>
                    <a:pt x="227" y="167"/>
                    <a:pt x="224" y="170"/>
                  </a:cubicBezTo>
                  <a:cubicBezTo>
                    <a:pt x="220" y="173"/>
                    <a:pt x="217" y="176"/>
                    <a:pt x="214" y="179"/>
                  </a:cubicBezTo>
                  <a:cubicBezTo>
                    <a:pt x="210" y="182"/>
                    <a:pt x="208" y="186"/>
                    <a:pt x="205" y="190"/>
                  </a:cubicBezTo>
                  <a:cubicBezTo>
                    <a:pt x="203" y="193"/>
                    <a:pt x="201" y="197"/>
                    <a:pt x="199" y="20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" y="90"/>
                    <a:pt x="11" y="77"/>
                    <a:pt x="18" y="66"/>
                  </a:cubicBezTo>
                  <a:cubicBezTo>
                    <a:pt x="26" y="55"/>
                    <a:pt x="35" y="45"/>
                    <a:pt x="45" y="36"/>
                  </a:cubicBezTo>
                  <a:cubicBezTo>
                    <a:pt x="55" y="28"/>
                    <a:pt x="66" y="20"/>
                    <a:pt x="79" y="14"/>
                  </a:cubicBezTo>
                  <a:cubicBezTo>
                    <a:pt x="91" y="8"/>
                    <a:pt x="105" y="3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989" y="3499"/>
              <a:ext cx="79" cy="116"/>
            </a:xfrm>
            <a:custGeom>
              <a:avLst/>
              <a:gdLst>
                <a:gd name="T0" fmla="*/ 81 w 257"/>
                <a:gd name="T1" fmla="*/ 0 h 377"/>
                <a:gd name="T2" fmla="*/ 254 w 257"/>
                <a:gd name="T3" fmla="*/ 85 h 377"/>
                <a:gd name="T4" fmla="*/ 255 w 257"/>
                <a:gd name="T5" fmla="*/ 167 h 377"/>
                <a:gd name="T6" fmla="*/ 239 w 257"/>
                <a:gd name="T7" fmla="*/ 245 h 377"/>
                <a:gd name="T8" fmla="*/ 205 w 257"/>
                <a:gd name="T9" fmla="*/ 316 h 377"/>
                <a:gd name="T10" fmla="*/ 150 w 257"/>
                <a:gd name="T11" fmla="*/ 377 h 377"/>
                <a:gd name="T12" fmla="*/ 0 w 257"/>
                <a:gd name="T13" fmla="*/ 168 h 377"/>
                <a:gd name="T14" fmla="*/ 37 w 257"/>
                <a:gd name="T15" fmla="*/ 135 h 377"/>
                <a:gd name="T16" fmla="*/ 62 w 257"/>
                <a:gd name="T17" fmla="*/ 95 h 377"/>
                <a:gd name="T18" fmla="*/ 76 w 257"/>
                <a:gd name="T19" fmla="*/ 49 h 377"/>
                <a:gd name="T20" fmla="*/ 81 w 257"/>
                <a:gd name="T2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377">
                  <a:moveTo>
                    <a:pt x="81" y="0"/>
                  </a:moveTo>
                  <a:cubicBezTo>
                    <a:pt x="254" y="85"/>
                    <a:pt x="254" y="85"/>
                    <a:pt x="254" y="85"/>
                  </a:cubicBezTo>
                  <a:cubicBezTo>
                    <a:pt x="257" y="113"/>
                    <a:pt x="257" y="140"/>
                    <a:pt x="255" y="167"/>
                  </a:cubicBezTo>
                  <a:cubicBezTo>
                    <a:pt x="252" y="194"/>
                    <a:pt x="247" y="220"/>
                    <a:pt x="239" y="245"/>
                  </a:cubicBezTo>
                  <a:cubicBezTo>
                    <a:pt x="231" y="270"/>
                    <a:pt x="220" y="294"/>
                    <a:pt x="205" y="316"/>
                  </a:cubicBezTo>
                  <a:cubicBezTo>
                    <a:pt x="190" y="339"/>
                    <a:pt x="172" y="359"/>
                    <a:pt x="150" y="37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4" y="159"/>
                    <a:pt x="26" y="148"/>
                    <a:pt x="37" y="135"/>
                  </a:cubicBezTo>
                  <a:cubicBezTo>
                    <a:pt x="47" y="123"/>
                    <a:pt x="55" y="110"/>
                    <a:pt x="62" y="95"/>
                  </a:cubicBezTo>
                  <a:cubicBezTo>
                    <a:pt x="68" y="81"/>
                    <a:pt x="73" y="66"/>
                    <a:pt x="76" y="49"/>
                  </a:cubicBezTo>
                  <a:cubicBezTo>
                    <a:pt x="79" y="34"/>
                    <a:pt x="81" y="17"/>
                    <a:pt x="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09" y="3286"/>
              <a:ext cx="114" cy="86"/>
            </a:xfrm>
            <a:custGeom>
              <a:avLst/>
              <a:gdLst>
                <a:gd name="T0" fmla="*/ 257 w 375"/>
                <a:gd name="T1" fmla="*/ 0 h 281"/>
                <a:gd name="T2" fmla="*/ 375 w 375"/>
                <a:gd name="T3" fmla="*/ 165 h 281"/>
                <a:gd name="T4" fmla="*/ 327 w 375"/>
                <a:gd name="T5" fmla="*/ 180 h 281"/>
                <a:gd name="T6" fmla="*/ 287 w 375"/>
                <a:gd name="T7" fmla="*/ 205 h 281"/>
                <a:gd name="T8" fmla="*/ 255 w 375"/>
                <a:gd name="T9" fmla="*/ 239 h 281"/>
                <a:gd name="T10" fmla="*/ 232 w 375"/>
                <a:gd name="T11" fmla="*/ 281 h 281"/>
                <a:gd name="T12" fmla="*/ 0 w 375"/>
                <a:gd name="T13" fmla="*/ 166 h 281"/>
                <a:gd name="T14" fmla="*/ 44 w 375"/>
                <a:gd name="T15" fmla="*/ 99 h 281"/>
                <a:gd name="T16" fmla="*/ 103 w 375"/>
                <a:gd name="T17" fmla="*/ 50 h 281"/>
                <a:gd name="T18" fmla="*/ 175 w 375"/>
                <a:gd name="T19" fmla="*/ 17 h 281"/>
                <a:gd name="T20" fmla="*/ 257 w 375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281">
                  <a:moveTo>
                    <a:pt x="257" y="0"/>
                  </a:moveTo>
                  <a:cubicBezTo>
                    <a:pt x="375" y="165"/>
                    <a:pt x="375" y="165"/>
                    <a:pt x="375" y="165"/>
                  </a:cubicBezTo>
                  <a:cubicBezTo>
                    <a:pt x="358" y="168"/>
                    <a:pt x="342" y="173"/>
                    <a:pt x="327" y="180"/>
                  </a:cubicBezTo>
                  <a:cubicBezTo>
                    <a:pt x="312" y="187"/>
                    <a:pt x="299" y="195"/>
                    <a:pt x="287" y="205"/>
                  </a:cubicBezTo>
                  <a:cubicBezTo>
                    <a:pt x="275" y="215"/>
                    <a:pt x="264" y="226"/>
                    <a:pt x="255" y="239"/>
                  </a:cubicBezTo>
                  <a:cubicBezTo>
                    <a:pt x="246" y="251"/>
                    <a:pt x="238" y="266"/>
                    <a:pt x="232" y="28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2" y="141"/>
                    <a:pt x="27" y="119"/>
                    <a:pt x="44" y="99"/>
                  </a:cubicBezTo>
                  <a:cubicBezTo>
                    <a:pt x="61" y="80"/>
                    <a:pt x="81" y="64"/>
                    <a:pt x="103" y="50"/>
                  </a:cubicBezTo>
                  <a:cubicBezTo>
                    <a:pt x="125" y="36"/>
                    <a:pt x="149" y="25"/>
                    <a:pt x="175" y="17"/>
                  </a:cubicBezTo>
                  <a:cubicBezTo>
                    <a:pt x="200" y="8"/>
                    <a:pt x="228" y="3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046" y="3531"/>
              <a:ext cx="86" cy="168"/>
            </a:xfrm>
            <a:custGeom>
              <a:avLst/>
              <a:gdLst>
                <a:gd name="T0" fmla="*/ 107 w 284"/>
                <a:gd name="T1" fmla="*/ 0 h 551"/>
                <a:gd name="T2" fmla="*/ 272 w 284"/>
                <a:gd name="T3" fmla="*/ 81 h 551"/>
                <a:gd name="T4" fmla="*/ 284 w 284"/>
                <a:gd name="T5" fmla="*/ 205 h 551"/>
                <a:gd name="T6" fmla="*/ 273 w 284"/>
                <a:gd name="T7" fmla="*/ 327 h 551"/>
                <a:gd name="T8" fmla="*/ 236 w 284"/>
                <a:gd name="T9" fmla="*/ 444 h 551"/>
                <a:gd name="T10" fmla="*/ 164 w 284"/>
                <a:gd name="T11" fmla="*/ 551 h 551"/>
                <a:gd name="T12" fmla="*/ 0 w 284"/>
                <a:gd name="T13" fmla="*/ 323 h 551"/>
                <a:gd name="T14" fmla="*/ 59 w 284"/>
                <a:gd name="T15" fmla="*/ 254 h 551"/>
                <a:gd name="T16" fmla="*/ 94 w 284"/>
                <a:gd name="T17" fmla="*/ 176 h 551"/>
                <a:gd name="T18" fmla="*/ 109 w 284"/>
                <a:gd name="T19" fmla="*/ 90 h 551"/>
                <a:gd name="T20" fmla="*/ 107 w 284"/>
                <a:gd name="T2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551">
                  <a:moveTo>
                    <a:pt x="107" y="0"/>
                  </a:moveTo>
                  <a:cubicBezTo>
                    <a:pt x="272" y="81"/>
                    <a:pt x="272" y="81"/>
                    <a:pt x="272" y="81"/>
                  </a:cubicBezTo>
                  <a:cubicBezTo>
                    <a:pt x="279" y="123"/>
                    <a:pt x="283" y="164"/>
                    <a:pt x="284" y="205"/>
                  </a:cubicBezTo>
                  <a:cubicBezTo>
                    <a:pt x="284" y="247"/>
                    <a:pt x="281" y="288"/>
                    <a:pt x="273" y="327"/>
                  </a:cubicBezTo>
                  <a:cubicBezTo>
                    <a:pt x="266" y="368"/>
                    <a:pt x="253" y="407"/>
                    <a:pt x="236" y="444"/>
                  </a:cubicBezTo>
                  <a:cubicBezTo>
                    <a:pt x="217" y="483"/>
                    <a:pt x="194" y="519"/>
                    <a:pt x="164" y="551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3" y="302"/>
                    <a:pt x="43" y="279"/>
                    <a:pt x="59" y="254"/>
                  </a:cubicBezTo>
                  <a:cubicBezTo>
                    <a:pt x="74" y="230"/>
                    <a:pt x="86" y="204"/>
                    <a:pt x="94" y="176"/>
                  </a:cubicBezTo>
                  <a:cubicBezTo>
                    <a:pt x="102" y="148"/>
                    <a:pt x="107" y="120"/>
                    <a:pt x="109" y="90"/>
                  </a:cubicBezTo>
                  <a:cubicBezTo>
                    <a:pt x="111" y="61"/>
                    <a:pt x="110" y="31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903" y="3483"/>
              <a:ext cx="66" cy="63"/>
            </a:xfrm>
            <a:custGeom>
              <a:avLst/>
              <a:gdLst>
                <a:gd name="T0" fmla="*/ 12 w 218"/>
                <a:gd name="T1" fmla="*/ 0 h 209"/>
                <a:gd name="T2" fmla="*/ 32 w 218"/>
                <a:gd name="T3" fmla="*/ 6 h 209"/>
                <a:gd name="T4" fmla="*/ 51 w 218"/>
                <a:gd name="T5" fmla="*/ 9 h 209"/>
                <a:gd name="T6" fmla="*/ 69 w 218"/>
                <a:gd name="T7" fmla="*/ 10 h 209"/>
                <a:gd name="T8" fmla="*/ 86 w 218"/>
                <a:gd name="T9" fmla="*/ 9 h 209"/>
                <a:gd name="T10" fmla="*/ 218 w 218"/>
                <a:gd name="T11" fmla="*/ 194 h 209"/>
                <a:gd name="T12" fmla="*/ 171 w 218"/>
                <a:gd name="T13" fmla="*/ 206 h 209"/>
                <a:gd name="T14" fmla="*/ 118 w 218"/>
                <a:gd name="T15" fmla="*/ 208 h 209"/>
                <a:gd name="T16" fmla="*/ 60 w 218"/>
                <a:gd name="T17" fmla="*/ 199 h 209"/>
                <a:gd name="T18" fmla="*/ 0 w 218"/>
                <a:gd name="T19" fmla="*/ 181 h 209"/>
                <a:gd name="T20" fmla="*/ 12 w 218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09">
                  <a:moveTo>
                    <a:pt x="12" y="0"/>
                  </a:moveTo>
                  <a:cubicBezTo>
                    <a:pt x="19" y="2"/>
                    <a:pt x="25" y="4"/>
                    <a:pt x="32" y="6"/>
                  </a:cubicBezTo>
                  <a:cubicBezTo>
                    <a:pt x="38" y="7"/>
                    <a:pt x="44" y="8"/>
                    <a:pt x="51" y="9"/>
                  </a:cubicBezTo>
                  <a:cubicBezTo>
                    <a:pt x="57" y="10"/>
                    <a:pt x="63" y="10"/>
                    <a:pt x="69" y="10"/>
                  </a:cubicBezTo>
                  <a:cubicBezTo>
                    <a:pt x="75" y="10"/>
                    <a:pt x="80" y="10"/>
                    <a:pt x="86" y="9"/>
                  </a:cubicBezTo>
                  <a:cubicBezTo>
                    <a:pt x="218" y="194"/>
                    <a:pt x="218" y="194"/>
                    <a:pt x="218" y="194"/>
                  </a:cubicBezTo>
                  <a:cubicBezTo>
                    <a:pt x="204" y="200"/>
                    <a:pt x="188" y="204"/>
                    <a:pt x="171" y="206"/>
                  </a:cubicBezTo>
                  <a:cubicBezTo>
                    <a:pt x="154" y="208"/>
                    <a:pt x="136" y="209"/>
                    <a:pt x="118" y="208"/>
                  </a:cubicBezTo>
                  <a:cubicBezTo>
                    <a:pt x="99" y="207"/>
                    <a:pt x="80" y="204"/>
                    <a:pt x="60" y="199"/>
                  </a:cubicBezTo>
                  <a:cubicBezTo>
                    <a:pt x="40" y="195"/>
                    <a:pt x="20" y="189"/>
                    <a:pt x="0" y="18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791" y="3391"/>
              <a:ext cx="70" cy="67"/>
            </a:xfrm>
            <a:custGeom>
              <a:avLst/>
              <a:gdLst>
                <a:gd name="T0" fmla="*/ 3 w 228"/>
                <a:gd name="T1" fmla="*/ 0 h 221"/>
                <a:gd name="T2" fmla="*/ 206 w 228"/>
                <a:gd name="T3" fmla="*/ 99 h 221"/>
                <a:gd name="T4" fmla="*/ 208 w 228"/>
                <a:gd name="T5" fmla="*/ 116 h 221"/>
                <a:gd name="T6" fmla="*/ 212 w 228"/>
                <a:gd name="T7" fmla="*/ 134 h 221"/>
                <a:gd name="T8" fmla="*/ 219 w 228"/>
                <a:gd name="T9" fmla="*/ 152 h 221"/>
                <a:gd name="T10" fmla="*/ 228 w 228"/>
                <a:gd name="T11" fmla="*/ 172 h 221"/>
                <a:gd name="T12" fmla="*/ 59 w 228"/>
                <a:gd name="T13" fmla="*/ 221 h 221"/>
                <a:gd name="T14" fmla="*/ 28 w 228"/>
                <a:gd name="T15" fmla="*/ 160 h 221"/>
                <a:gd name="T16" fmla="*/ 9 w 228"/>
                <a:gd name="T17" fmla="*/ 102 h 221"/>
                <a:gd name="T18" fmla="*/ 1 w 228"/>
                <a:gd name="T19" fmla="*/ 48 h 221"/>
                <a:gd name="T20" fmla="*/ 3 w 228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1">
                  <a:moveTo>
                    <a:pt x="3" y="0"/>
                  </a:moveTo>
                  <a:cubicBezTo>
                    <a:pt x="206" y="99"/>
                    <a:pt x="206" y="99"/>
                    <a:pt x="206" y="99"/>
                  </a:cubicBezTo>
                  <a:cubicBezTo>
                    <a:pt x="206" y="105"/>
                    <a:pt x="207" y="110"/>
                    <a:pt x="208" y="116"/>
                  </a:cubicBezTo>
                  <a:cubicBezTo>
                    <a:pt x="209" y="122"/>
                    <a:pt x="210" y="128"/>
                    <a:pt x="212" y="134"/>
                  </a:cubicBezTo>
                  <a:cubicBezTo>
                    <a:pt x="214" y="140"/>
                    <a:pt x="216" y="146"/>
                    <a:pt x="219" y="152"/>
                  </a:cubicBezTo>
                  <a:cubicBezTo>
                    <a:pt x="221" y="159"/>
                    <a:pt x="224" y="165"/>
                    <a:pt x="228" y="172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47" y="200"/>
                    <a:pt x="37" y="180"/>
                    <a:pt x="28" y="160"/>
                  </a:cubicBezTo>
                  <a:cubicBezTo>
                    <a:pt x="20" y="140"/>
                    <a:pt x="14" y="121"/>
                    <a:pt x="9" y="102"/>
                  </a:cubicBezTo>
                  <a:cubicBezTo>
                    <a:pt x="5" y="84"/>
                    <a:pt x="2" y="66"/>
                    <a:pt x="1" y="48"/>
                  </a:cubicBezTo>
                  <a:cubicBezTo>
                    <a:pt x="0" y="31"/>
                    <a:pt x="0" y="15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12" y="3226"/>
              <a:ext cx="167" cy="103"/>
            </a:xfrm>
            <a:custGeom>
              <a:avLst/>
              <a:gdLst>
                <a:gd name="T0" fmla="*/ 434 w 549"/>
                <a:gd name="T1" fmla="*/ 0 h 336"/>
                <a:gd name="T2" fmla="*/ 549 w 549"/>
                <a:gd name="T3" fmla="*/ 161 h 336"/>
                <a:gd name="T4" fmla="*/ 458 w 549"/>
                <a:gd name="T5" fmla="*/ 177 h 336"/>
                <a:gd name="T6" fmla="*/ 379 w 549"/>
                <a:gd name="T7" fmla="*/ 212 h 336"/>
                <a:gd name="T8" fmla="*/ 313 w 549"/>
                <a:gd name="T9" fmla="*/ 265 h 336"/>
                <a:gd name="T10" fmla="*/ 263 w 549"/>
                <a:gd name="T11" fmla="*/ 336 h 336"/>
                <a:gd name="T12" fmla="*/ 0 w 549"/>
                <a:gd name="T13" fmla="*/ 206 h 336"/>
                <a:gd name="T14" fmla="*/ 84 w 549"/>
                <a:gd name="T15" fmla="*/ 113 h 336"/>
                <a:gd name="T16" fmla="*/ 187 w 549"/>
                <a:gd name="T17" fmla="*/ 50 h 336"/>
                <a:gd name="T18" fmla="*/ 305 w 549"/>
                <a:gd name="T19" fmla="*/ 13 h 336"/>
                <a:gd name="T20" fmla="*/ 434 w 549"/>
                <a:gd name="T2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336">
                  <a:moveTo>
                    <a:pt x="434" y="0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16" y="163"/>
                    <a:pt x="486" y="169"/>
                    <a:pt x="458" y="177"/>
                  </a:cubicBezTo>
                  <a:cubicBezTo>
                    <a:pt x="429" y="186"/>
                    <a:pt x="403" y="197"/>
                    <a:pt x="379" y="212"/>
                  </a:cubicBezTo>
                  <a:cubicBezTo>
                    <a:pt x="354" y="226"/>
                    <a:pt x="332" y="244"/>
                    <a:pt x="313" y="265"/>
                  </a:cubicBezTo>
                  <a:cubicBezTo>
                    <a:pt x="293" y="286"/>
                    <a:pt x="276" y="310"/>
                    <a:pt x="263" y="33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23" y="171"/>
                    <a:pt x="51" y="140"/>
                    <a:pt x="84" y="113"/>
                  </a:cubicBezTo>
                  <a:cubicBezTo>
                    <a:pt x="114" y="88"/>
                    <a:pt x="149" y="67"/>
                    <a:pt x="187" y="50"/>
                  </a:cubicBezTo>
                  <a:cubicBezTo>
                    <a:pt x="223" y="33"/>
                    <a:pt x="263" y="21"/>
                    <a:pt x="305" y="13"/>
                  </a:cubicBezTo>
                  <a:cubicBezTo>
                    <a:pt x="345" y="5"/>
                    <a:pt x="389" y="0"/>
                    <a:pt x="4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819" y="3457"/>
              <a:ext cx="73" cy="74"/>
            </a:xfrm>
            <a:custGeom>
              <a:avLst/>
              <a:gdLst>
                <a:gd name="T0" fmla="*/ 167 w 238"/>
                <a:gd name="T1" fmla="*/ 0 h 242"/>
                <a:gd name="T2" fmla="*/ 184 w 238"/>
                <a:gd name="T3" fmla="*/ 18 h 242"/>
                <a:gd name="T4" fmla="*/ 201 w 238"/>
                <a:gd name="T5" fmla="*/ 34 h 242"/>
                <a:gd name="T6" fmla="*/ 219 w 238"/>
                <a:gd name="T7" fmla="*/ 48 h 242"/>
                <a:gd name="T8" fmla="*/ 238 w 238"/>
                <a:gd name="T9" fmla="*/ 61 h 242"/>
                <a:gd name="T10" fmla="*/ 223 w 238"/>
                <a:gd name="T11" fmla="*/ 242 h 242"/>
                <a:gd name="T12" fmla="*/ 161 w 238"/>
                <a:gd name="T13" fmla="*/ 206 h 242"/>
                <a:gd name="T14" fmla="*/ 103 w 238"/>
                <a:gd name="T15" fmla="*/ 162 h 242"/>
                <a:gd name="T16" fmla="*/ 48 w 238"/>
                <a:gd name="T17" fmla="*/ 110 h 242"/>
                <a:gd name="T18" fmla="*/ 0 w 238"/>
                <a:gd name="T19" fmla="*/ 53 h 242"/>
                <a:gd name="T20" fmla="*/ 167 w 238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242">
                  <a:moveTo>
                    <a:pt x="167" y="0"/>
                  </a:moveTo>
                  <a:cubicBezTo>
                    <a:pt x="173" y="6"/>
                    <a:pt x="178" y="12"/>
                    <a:pt x="184" y="18"/>
                  </a:cubicBezTo>
                  <a:cubicBezTo>
                    <a:pt x="189" y="23"/>
                    <a:pt x="195" y="29"/>
                    <a:pt x="201" y="34"/>
                  </a:cubicBezTo>
                  <a:cubicBezTo>
                    <a:pt x="207" y="39"/>
                    <a:pt x="213" y="44"/>
                    <a:pt x="219" y="48"/>
                  </a:cubicBezTo>
                  <a:cubicBezTo>
                    <a:pt x="226" y="53"/>
                    <a:pt x="232" y="57"/>
                    <a:pt x="238" y="61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02" y="232"/>
                    <a:pt x="181" y="220"/>
                    <a:pt x="161" y="206"/>
                  </a:cubicBezTo>
                  <a:cubicBezTo>
                    <a:pt x="141" y="193"/>
                    <a:pt x="122" y="178"/>
                    <a:pt x="103" y="162"/>
                  </a:cubicBezTo>
                  <a:cubicBezTo>
                    <a:pt x="84" y="146"/>
                    <a:pt x="66" y="129"/>
                    <a:pt x="48" y="110"/>
                  </a:cubicBezTo>
                  <a:cubicBezTo>
                    <a:pt x="31" y="92"/>
                    <a:pt x="15" y="73"/>
                    <a:pt x="0" y="53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97" y="3553"/>
              <a:ext cx="129" cy="84"/>
            </a:xfrm>
            <a:custGeom>
              <a:avLst/>
              <a:gdLst>
                <a:gd name="T0" fmla="*/ 16 w 423"/>
                <a:gd name="T1" fmla="*/ 0 h 277"/>
                <a:gd name="T2" fmla="*/ 88 w 423"/>
                <a:gd name="T3" fmla="*/ 21 h 277"/>
                <a:gd name="T4" fmla="*/ 155 w 423"/>
                <a:gd name="T5" fmla="*/ 30 h 277"/>
                <a:gd name="T6" fmla="*/ 217 w 423"/>
                <a:gd name="T7" fmla="*/ 27 h 277"/>
                <a:gd name="T8" fmla="*/ 271 w 423"/>
                <a:gd name="T9" fmla="*/ 11 h 277"/>
                <a:gd name="T10" fmla="*/ 423 w 423"/>
                <a:gd name="T11" fmla="*/ 224 h 277"/>
                <a:gd name="T12" fmla="*/ 339 w 423"/>
                <a:gd name="T13" fmla="*/ 261 h 277"/>
                <a:gd name="T14" fmla="*/ 238 w 423"/>
                <a:gd name="T15" fmla="*/ 276 h 277"/>
                <a:gd name="T16" fmla="*/ 124 w 423"/>
                <a:gd name="T17" fmla="*/ 267 h 277"/>
                <a:gd name="T18" fmla="*/ 0 w 423"/>
                <a:gd name="T19" fmla="*/ 234 h 277"/>
                <a:gd name="T20" fmla="*/ 16 w 423"/>
                <a:gd name="T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3" h="277">
                  <a:moveTo>
                    <a:pt x="16" y="0"/>
                  </a:moveTo>
                  <a:cubicBezTo>
                    <a:pt x="41" y="9"/>
                    <a:pt x="64" y="16"/>
                    <a:pt x="88" y="21"/>
                  </a:cubicBezTo>
                  <a:cubicBezTo>
                    <a:pt x="111" y="26"/>
                    <a:pt x="134" y="29"/>
                    <a:pt x="155" y="30"/>
                  </a:cubicBezTo>
                  <a:cubicBezTo>
                    <a:pt x="177" y="31"/>
                    <a:pt x="197" y="30"/>
                    <a:pt x="217" y="27"/>
                  </a:cubicBezTo>
                  <a:cubicBezTo>
                    <a:pt x="236" y="24"/>
                    <a:pt x="254" y="19"/>
                    <a:pt x="271" y="11"/>
                  </a:cubicBezTo>
                  <a:cubicBezTo>
                    <a:pt x="423" y="224"/>
                    <a:pt x="423" y="224"/>
                    <a:pt x="423" y="224"/>
                  </a:cubicBezTo>
                  <a:cubicBezTo>
                    <a:pt x="398" y="240"/>
                    <a:pt x="370" y="252"/>
                    <a:pt x="339" y="261"/>
                  </a:cubicBezTo>
                  <a:cubicBezTo>
                    <a:pt x="308" y="270"/>
                    <a:pt x="274" y="275"/>
                    <a:pt x="238" y="276"/>
                  </a:cubicBezTo>
                  <a:cubicBezTo>
                    <a:pt x="202" y="277"/>
                    <a:pt x="164" y="274"/>
                    <a:pt x="124" y="267"/>
                  </a:cubicBezTo>
                  <a:cubicBezTo>
                    <a:pt x="84" y="260"/>
                    <a:pt x="42" y="249"/>
                    <a:pt x="0" y="234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98" y="3348"/>
              <a:ext cx="98" cy="134"/>
            </a:xfrm>
            <a:custGeom>
              <a:avLst/>
              <a:gdLst>
                <a:gd name="T0" fmla="*/ 19 w 319"/>
                <a:gd name="T1" fmla="*/ 0 h 439"/>
                <a:gd name="T2" fmla="*/ 256 w 319"/>
                <a:gd name="T3" fmla="*/ 116 h 439"/>
                <a:gd name="T4" fmla="*/ 252 w 319"/>
                <a:gd name="T5" fmla="*/ 172 h 439"/>
                <a:gd name="T6" fmla="*/ 261 w 319"/>
                <a:gd name="T7" fmla="*/ 235 h 439"/>
                <a:gd name="T8" fmla="*/ 283 w 319"/>
                <a:gd name="T9" fmla="*/ 303 h 439"/>
                <a:gd name="T10" fmla="*/ 319 w 319"/>
                <a:gd name="T11" fmla="*/ 375 h 439"/>
                <a:gd name="T12" fmla="*/ 99 w 319"/>
                <a:gd name="T13" fmla="*/ 439 h 439"/>
                <a:gd name="T14" fmla="*/ 39 w 319"/>
                <a:gd name="T15" fmla="*/ 313 h 439"/>
                <a:gd name="T16" fmla="*/ 7 w 319"/>
                <a:gd name="T17" fmla="*/ 195 h 439"/>
                <a:gd name="T18" fmla="*/ 2 w 319"/>
                <a:gd name="T19" fmla="*/ 90 h 439"/>
                <a:gd name="T20" fmla="*/ 19 w 319"/>
                <a:gd name="T2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439">
                  <a:moveTo>
                    <a:pt x="19" y="0"/>
                  </a:moveTo>
                  <a:cubicBezTo>
                    <a:pt x="256" y="116"/>
                    <a:pt x="256" y="116"/>
                    <a:pt x="256" y="116"/>
                  </a:cubicBezTo>
                  <a:cubicBezTo>
                    <a:pt x="252" y="134"/>
                    <a:pt x="251" y="152"/>
                    <a:pt x="252" y="172"/>
                  </a:cubicBezTo>
                  <a:cubicBezTo>
                    <a:pt x="253" y="192"/>
                    <a:pt x="256" y="213"/>
                    <a:pt x="261" y="235"/>
                  </a:cubicBezTo>
                  <a:cubicBezTo>
                    <a:pt x="266" y="257"/>
                    <a:pt x="273" y="280"/>
                    <a:pt x="283" y="303"/>
                  </a:cubicBezTo>
                  <a:cubicBezTo>
                    <a:pt x="292" y="327"/>
                    <a:pt x="304" y="350"/>
                    <a:pt x="319" y="375"/>
                  </a:cubicBezTo>
                  <a:cubicBezTo>
                    <a:pt x="99" y="439"/>
                    <a:pt x="99" y="439"/>
                    <a:pt x="99" y="439"/>
                  </a:cubicBezTo>
                  <a:cubicBezTo>
                    <a:pt x="74" y="396"/>
                    <a:pt x="54" y="354"/>
                    <a:pt x="39" y="313"/>
                  </a:cubicBezTo>
                  <a:cubicBezTo>
                    <a:pt x="24" y="272"/>
                    <a:pt x="14" y="233"/>
                    <a:pt x="7" y="195"/>
                  </a:cubicBezTo>
                  <a:cubicBezTo>
                    <a:pt x="2" y="158"/>
                    <a:pt x="0" y="123"/>
                    <a:pt x="2" y="90"/>
                  </a:cubicBezTo>
                  <a:cubicBezTo>
                    <a:pt x="4" y="58"/>
                    <a:pt x="10" y="28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739" y="3477"/>
              <a:ext cx="147" cy="140"/>
            </a:xfrm>
            <a:custGeom>
              <a:avLst/>
              <a:gdLst>
                <a:gd name="T0" fmla="*/ 219 w 481"/>
                <a:gd name="T1" fmla="*/ 0 h 459"/>
                <a:gd name="T2" fmla="*/ 275 w 481"/>
                <a:gd name="T3" fmla="*/ 69 h 459"/>
                <a:gd name="T4" fmla="*/ 340 w 481"/>
                <a:gd name="T5" fmla="*/ 130 h 459"/>
                <a:gd name="T6" fmla="*/ 409 w 481"/>
                <a:gd name="T7" fmla="*/ 182 h 459"/>
                <a:gd name="T8" fmla="*/ 481 w 481"/>
                <a:gd name="T9" fmla="*/ 224 h 459"/>
                <a:gd name="T10" fmla="*/ 461 w 481"/>
                <a:gd name="T11" fmla="*/ 459 h 459"/>
                <a:gd name="T12" fmla="*/ 333 w 481"/>
                <a:gd name="T13" fmla="*/ 391 h 459"/>
                <a:gd name="T14" fmla="*/ 209 w 481"/>
                <a:gd name="T15" fmla="*/ 301 h 459"/>
                <a:gd name="T16" fmla="*/ 96 w 481"/>
                <a:gd name="T17" fmla="*/ 192 h 459"/>
                <a:gd name="T18" fmla="*/ 0 w 481"/>
                <a:gd name="T19" fmla="*/ 69 h 459"/>
                <a:gd name="T20" fmla="*/ 219 w 481"/>
                <a:gd name="T2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459">
                  <a:moveTo>
                    <a:pt x="219" y="0"/>
                  </a:moveTo>
                  <a:cubicBezTo>
                    <a:pt x="236" y="24"/>
                    <a:pt x="255" y="47"/>
                    <a:pt x="275" y="69"/>
                  </a:cubicBezTo>
                  <a:cubicBezTo>
                    <a:pt x="296" y="91"/>
                    <a:pt x="317" y="111"/>
                    <a:pt x="340" y="130"/>
                  </a:cubicBezTo>
                  <a:cubicBezTo>
                    <a:pt x="362" y="149"/>
                    <a:pt x="385" y="167"/>
                    <a:pt x="409" y="182"/>
                  </a:cubicBezTo>
                  <a:cubicBezTo>
                    <a:pt x="433" y="198"/>
                    <a:pt x="457" y="212"/>
                    <a:pt x="481" y="224"/>
                  </a:cubicBezTo>
                  <a:cubicBezTo>
                    <a:pt x="461" y="459"/>
                    <a:pt x="461" y="459"/>
                    <a:pt x="461" y="459"/>
                  </a:cubicBezTo>
                  <a:cubicBezTo>
                    <a:pt x="418" y="440"/>
                    <a:pt x="375" y="417"/>
                    <a:pt x="333" y="391"/>
                  </a:cubicBezTo>
                  <a:cubicBezTo>
                    <a:pt x="290" y="364"/>
                    <a:pt x="249" y="334"/>
                    <a:pt x="209" y="301"/>
                  </a:cubicBezTo>
                  <a:cubicBezTo>
                    <a:pt x="169" y="268"/>
                    <a:pt x="131" y="231"/>
                    <a:pt x="96" y="192"/>
                  </a:cubicBezTo>
                  <a:cubicBezTo>
                    <a:pt x="61" y="154"/>
                    <a:pt x="29" y="112"/>
                    <a:pt x="0" y="69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89" y="3636"/>
              <a:ext cx="198" cy="112"/>
            </a:xfrm>
            <a:custGeom>
              <a:avLst/>
              <a:gdLst>
                <a:gd name="T0" fmla="*/ 20 w 649"/>
                <a:gd name="T1" fmla="*/ 19 h 364"/>
                <a:gd name="T2" fmla="*/ 157 w 649"/>
                <a:gd name="T3" fmla="*/ 54 h 364"/>
                <a:gd name="T4" fmla="*/ 282 w 649"/>
                <a:gd name="T5" fmla="*/ 61 h 364"/>
                <a:gd name="T6" fmla="*/ 392 w 649"/>
                <a:gd name="T7" fmla="*/ 43 h 364"/>
                <a:gd name="T8" fmla="*/ 483 w 649"/>
                <a:gd name="T9" fmla="*/ 0 h 364"/>
                <a:gd name="T10" fmla="*/ 649 w 649"/>
                <a:gd name="T11" fmla="*/ 233 h 364"/>
                <a:gd name="T12" fmla="*/ 532 w 649"/>
                <a:gd name="T13" fmla="*/ 311 h 364"/>
                <a:gd name="T14" fmla="*/ 381 w 649"/>
                <a:gd name="T15" fmla="*/ 354 h 364"/>
                <a:gd name="T16" fmla="*/ 202 w 649"/>
                <a:gd name="T17" fmla="*/ 358 h 364"/>
                <a:gd name="T18" fmla="*/ 0 w 649"/>
                <a:gd name="T19" fmla="*/ 317 h 364"/>
                <a:gd name="T20" fmla="*/ 20 w 649"/>
                <a:gd name="T21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9" h="364">
                  <a:moveTo>
                    <a:pt x="20" y="19"/>
                  </a:moveTo>
                  <a:cubicBezTo>
                    <a:pt x="67" y="35"/>
                    <a:pt x="113" y="47"/>
                    <a:pt x="157" y="54"/>
                  </a:cubicBezTo>
                  <a:cubicBezTo>
                    <a:pt x="201" y="61"/>
                    <a:pt x="243" y="63"/>
                    <a:pt x="282" y="61"/>
                  </a:cubicBezTo>
                  <a:cubicBezTo>
                    <a:pt x="321" y="59"/>
                    <a:pt x="358" y="53"/>
                    <a:pt x="392" y="43"/>
                  </a:cubicBezTo>
                  <a:cubicBezTo>
                    <a:pt x="425" y="32"/>
                    <a:pt x="455" y="18"/>
                    <a:pt x="483" y="0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15" y="265"/>
                    <a:pt x="575" y="291"/>
                    <a:pt x="532" y="311"/>
                  </a:cubicBezTo>
                  <a:cubicBezTo>
                    <a:pt x="486" y="332"/>
                    <a:pt x="436" y="346"/>
                    <a:pt x="381" y="354"/>
                  </a:cubicBezTo>
                  <a:cubicBezTo>
                    <a:pt x="325" y="363"/>
                    <a:pt x="265" y="364"/>
                    <a:pt x="202" y="358"/>
                  </a:cubicBezTo>
                  <a:cubicBezTo>
                    <a:pt x="137" y="352"/>
                    <a:pt x="69" y="338"/>
                    <a:pt x="0" y="317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86" y="3299"/>
              <a:ext cx="126" cy="213"/>
            </a:xfrm>
            <a:custGeom>
              <a:avLst/>
              <a:gdLst>
                <a:gd name="T0" fmla="*/ 62 w 411"/>
                <a:gd name="T1" fmla="*/ 0 h 696"/>
                <a:gd name="T2" fmla="*/ 330 w 411"/>
                <a:gd name="T3" fmla="*/ 131 h 696"/>
                <a:gd name="T4" fmla="*/ 309 w 411"/>
                <a:gd name="T5" fmla="*/ 229 h 696"/>
                <a:gd name="T6" fmla="*/ 313 w 411"/>
                <a:gd name="T7" fmla="*/ 343 h 696"/>
                <a:gd name="T8" fmla="*/ 346 w 411"/>
                <a:gd name="T9" fmla="*/ 473 h 696"/>
                <a:gd name="T10" fmla="*/ 411 w 411"/>
                <a:gd name="T11" fmla="*/ 613 h 696"/>
                <a:gd name="T12" fmla="*/ 126 w 411"/>
                <a:gd name="T13" fmla="*/ 696 h 696"/>
                <a:gd name="T14" fmla="*/ 38 w 411"/>
                <a:gd name="T15" fmla="*/ 485 h 696"/>
                <a:gd name="T16" fmla="*/ 3 w 411"/>
                <a:gd name="T17" fmla="*/ 295 h 696"/>
                <a:gd name="T18" fmla="*/ 14 w 411"/>
                <a:gd name="T19" fmla="*/ 132 h 696"/>
                <a:gd name="T20" fmla="*/ 62 w 411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696">
                  <a:moveTo>
                    <a:pt x="62" y="0"/>
                  </a:moveTo>
                  <a:cubicBezTo>
                    <a:pt x="330" y="131"/>
                    <a:pt x="330" y="131"/>
                    <a:pt x="330" y="131"/>
                  </a:cubicBezTo>
                  <a:cubicBezTo>
                    <a:pt x="319" y="161"/>
                    <a:pt x="312" y="194"/>
                    <a:pt x="309" y="229"/>
                  </a:cubicBezTo>
                  <a:cubicBezTo>
                    <a:pt x="306" y="265"/>
                    <a:pt x="307" y="303"/>
                    <a:pt x="313" y="343"/>
                  </a:cubicBezTo>
                  <a:cubicBezTo>
                    <a:pt x="319" y="385"/>
                    <a:pt x="330" y="428"/>
                    <a:pt x="346" y="473"/>
                  </a:cubicBezTo>
                  <a:cubicBezTo>
                    <a:pt x="362" y="518"/>
                    <a:pt x="384" y="565"/>
                    <a:pt x="411" y="613"/>
                  </a:cubicBezTo>
                  <a:cubicBezTo>
                    <a:pt x="126" y="696"/>
                    <a:pt x="126" y="696"/>
                    <a:pt x="126" y="696"/>
                  </a:cubicBezTo>
                  <a:cubicBezTo>
                    <a:pt x="87" y="624"/>
                    <a:pt x="58" y="553"/>
                    <a:pt x="38" y="485"/>
                  </a:cubicBezTo>
                  <a:cubicBezTo>
                    <a:pt x="18" y="418"/>
                    <a:pt x="7" y="355"/>
                    <a:pt x="3" y="295"/>
                  </a:cubicBezTo>
                  <a:cubicBezTo>
                    <a:pt x="0" y="237"/>
                    <a:pt x="4" y="182"/>
                    <a:pt x="14" y="132"/>
                  </a:cubicBezTo>
                  <a:cubicBezTo>
                    <a:pt x="25" y="84"/>
                    <a:pt x="41" y="4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636" y="3504"/>
              <a:ext cx="242" cy="223"/>
            </a:xfrm>
            <a:custGeom>
              <a:avLst/>
              <a:gdLst>
                <a:gd name="T0" fmla="*/ 283 w 794"/>
                <a:gd name="T1" fmla="*/ 0 h 730"/>
                <a:gd name="T2" fmla="*/ 389 w 794"/>
                <a:gd name="T3" fmla="*/ 136 h 730"/>
                <a:gd name="T4" fmla="*/ 514 w 794"/>
                <a:gd name="T5" fmla="*/ 257 h 730"/>
                <a:gd name="T6" fmla="*/ 651 w 794"/>
                <a:gd name="T7" fmla="*/ 356 h 730"/>
                <a:gd name="T8" fmla="*/ 794 w 794"/>
                <a:gd name="T9" fmla="*/ 430 h 730"/>
                <a:gd name="T10" fmla="*/ 767 w 794"/>
                <a:gd name="T11" fmla="*/ 730 h 730"/>
                <a:gd name="T12" fmla="*/ 552 w 794"/>
                <a:gd name="T13" fmla="*/ 628 h 730"/>
                <a:gd name="T14" fmla="*/ 342 w 794"/>
                <a:gd name="T15" fmla="*/ 482 h 730"/>
                <a:gd name="T16" fmla="*/ 153 w 794"/>
                <a:gd name="T17" fmla="*/ 298 h 730"/>
                <a:gd name="T18" fmla="*/ 0 w 794"/>
                <a:gd name="T19" fmla="*/ 89 h 730"/>
                <a:gd name="T20" fmla="*/ 283 w 794"/>
                <a:gd name="T2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4" h="730">
                  <a:moveTo>
                    <a:pt x="283" y="0"/>
                  </a:moveTo>
                  <a:cubicBezTo>
                    <a:pt x="315" y="48"/>
                    <a:pt x="350" y="93"/>
                    <a:pt x="389" y="136"/>
                  </a:cubicBezTo>
                  <a:cubicBezTo>
                    <a:pt x="428" y="180"/>
                    <a:pt x="470" y="220"/>
                    <a:pt x="514" y="257"/>
                  </a:cubicBezTo>
                  <a:cubicBezTo>
                    <a:pt x="558" y="294"/>
                    <a:pt x="604" y="327"/>
                    <a:pt x="651" y="356"/>
                  </a:cubicBezTo>
                  <a:cubicBezTo>
                    <a:pt x="698" y="385"/>
                    <a:pt x="746" y="410"/>
                    <a:pt x="794" y="430"/>
                  </a:cubicBezTo>
                  <a:cubicBezTo>
                    <a:pt x="767" y="730"/>
                    <a:pt x="767" y="730"/>
                    <a:pt x="767" y="730"/>
                  </a:cubicBezTo>
                  <a:cubicBezTo>
                    <a:pt x="695" y="703"/>
                    <a:pt x="623" y="669"/>
                    <a:pt x="552" y="628"/>
                  </a:cubicBezTo>
                  <a:cubicBezTo>
                    <a:pt x="480" y="586"/>
                    <a:pt x="409" y="537"/>
                    <a:pt x="342" y="482"/>
                  </a:cubicBezTo>
                  <a:cubicBezTo>
                    <a:pt x="275" y="426"/>
                    <a:pt x="211" y="365"/>
                    <a:pt x="153" y="298"/>
                  </a:cubicBezTo>
                  <a:cubicBezTo>
                    <a:pt x="96" y="232"/>
                    <a:pt x="44" y="162"/>
                    <a:pt x="0" y="89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EA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89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1" t="53120" b="21843"/>
          <a:stretch/>
        </p:blipFill>
        <p:spPr>
          <a:xfrm>
            <a:off x="6700904" y="4069422"/>
            <a:ext cx="2714431" cy="16022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928100" cy="398966"/>
          </a:xfrm>
        </p:spPr>
        <p:txBody>
          <a:bodyPr/>
          <a:lstStyle/>
          <a:p>
            <a:r>
              <a:rPr lang="ru-RU" sz="1100" b="0" dirty="0"/>
              <a:t>Организация должна разработать и использовать метод количественного определения, </a:t>
            </a:r>
            <a:r>
              <a:rPr lang="ru-RU" sz="1100" dirty="0"/>
              <a:t>который в разумных пределах будет минимизировать неопределенность и предоставлять точные, согласованные и воспроизводимые результаты</a:t>
            </a:r>
            <a:endParaRPr lang="en-US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количественного определения</a:t>
            </a:r>
            <a:br>
              <a:rPr lang="ru-RU" dirty="0"/>
            </a:br>
            <a:r>
              <a:rPr lang="ru-RU" dirty="0"/>
              <a:t> выбросов парниковых газов</a:t>
            </a:r>
            <a:endParaRPr lang="en-US" dirty="0"/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88951" y="2118887"/>
            <a:ext cx="5816600" cy="3552823"/>
            <a:chOff x="384" y="2640"/>
            <a:chExt cx="1728" cy="1104"/>
          </a:xfrm>
        </p:grpSpPr>
        <p:sp>
          <p:nvSpPr>
            <p:cNvPr id="14" name="Oval 36"/>
            <p:cNvSpPr>
              <a:spLocks noChangeArrowheads="1"/>
            </p:cNvSpPr>
            <p:nvPr/>
          </p:nvSpPr>
          <p:spPr bwMode="auto">
            <a:xfrm>
              <a:off x="384" y="2640"/>
              <a:ext cx="1104" cy="1104"/>
            </a:xfrm>
            <a:prstGeom prst="ellipse">
              <a:avLst/>
            </a:prstGeom>
            <a:solidFill>
              <a:srgbClr val="005EB8"/>
            </a:solidFill>
            <a:ln w="9525">
              <a:solidFill>
                <a:srgbClr val="005EB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37"/>
            <p:cNvSpPr>
              <a:spLocks noChangeArrowheads="1"/>
            </p:cNvSpPr>
            <p:nvPr/>
          </p:nvSpPr>
          <p:spPr bwMode="auto">
            <a:xfrm>
              <a:off x="1008" y="2640"/>
              <a:ext cx="1104" cy="1104"/>
            </a:xfrm>
            <a:prstGeom prst="ellipse">
              <a:avLst/>
            </a:prstGeom>
            <a:solidFill>
              <a:srgbClr val="005EB8"/>
            </a:solidFill>
            <a:ln w="9525">
              <a:solidFill>
                <a:srgbClr val="005EB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004" y="2737"/>
              <a:ext cx="487" cy="916"/>
            </a:xfrm>
            <a:custGeom>
              <a:avLst/>
              <a:gdLst>
                <a:gd name="T0" fmla="*/ 247 w 487"/>
                <a:gd name="T1" fmla="*/ 0 h 916"/>
                <a:gd name="T2" fmla="*/ 487 w 487"/>
                <a:gd name="T3" fmla="*/ 456 h 916"/>
                <a:gd name="T4" fmla="*/ 244 w 487"/>
                <a:gd name="T5" fmla="*/ 916 h 916"/>
                <a:gd name="T6" fmla="*/ 7 w 487"/>
                <a:gd name="T7" fmla="*/ 453 h 916"/>
                <a:gd name="T8" fmla="*/ 247 w 487"/>
                <a:gd name="T9" fmla="*/ 0 h 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"/>
                <a:gd name="T16" fmla="*/ 0 h 916"/>
                <a:gd name="T17" fmla="*/ 487 w 487"/>
                <a:gd name="T18" fmla="*/ 916 h 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" h="916">
                  <a:moveTo>
                    <a:pt x="247" y="0"/>
                  </a:moveTo>
                  <a:cubicBezTo>
                    <a:pt x="320" y="17"/>
                    <a:pt x="487" y="266"/>
                    <a:pt x="487" y="456"/>
                  </a:cubicBezTo>
                  <a:cubicBezTo>
                    <a:pt x="487" y="646"/>
                    <a:pt x="357" y="869"/>
                    <a:pt x="244" y="916"/>
                  </a:cubicBezTo>
                  <a:cubicBezTo>
                    <a:pt x="94" y="796"/>
                    <a:pt x="14" y="663"/>
                    <a:pt x="7" y="453"/>
                  </a:cubicBezTo>
                  <a:cubicBezTo>
                    <a:pt x="0" y="243"/>
                    <a:pt x="150" y="53"/>
                    <a:pt x="247" y="0"/>
                  </a:cubicBezTo>
                  <a:close/>
                </a:path>
              </a:pathLst>
            </a:custGeom>
            <a:solidFill>
              <a:srgbClr val="0091DA"/>
            </a:solidFill>
            <a:ln w="9525" cap="flat" cmpd="sng">
              <a:solidFill>
                <a:srgbClr val="005E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126000" tIns="46800" rIns="90000" bIns="46800">
              <a:spAutoFit/>
            </a:bodyPr>
            <a:lstStyle/>
            <a:p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774034" y="3583540"/>
            <a:ext cx="1276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1400" b="1" dirty="0" smtClean="0">
                <a:solidFill>
                  <a:schemeClr val="bg1"/>
                </a:solidFill>
              </a:rPr>
              <a:t>Комбинация </a:t>
            </a:r>
            <a:r>
              <a:rPr lang="ru-RU" altLang="ru-RU" sz="1400" b="1" dirty="0">
                <a:solidFill>
                  <a:schemeClr val="bg1"/>
                </a:solidFill>
              </a:rPr>
              <a:t>измерения 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400" b="1" dirty="0" smtClean="0">
                <a:solidFill>
                  <a:schemeClr val="bg1"/>
                </a:solidFill>
              </a:rPr>
              <a:t>и </a:t>
            </a:r>
            <a:r>
              <a:rPr lang="ru-RU" altLang="ru-RU" sz="1400" b="1" dirty="0">
                <a:solidFill>
                  <a:schemeClr val="bg1"/>
                </a:solidFill>
              </a:rPr>
              <a:t>расчета</a:t>
            </a:r>
            <a:r>
              <a:rPr lang="en-US" altLang="ru-RU" sz="1400" b="1" dirty="0">
                <a:solidFill>
                  <a:schemeClr val="bg1"/>
                </a:solidFill>
              </a:rPr>
              <a:t>.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804" y="2636095"/>
            <a:ext cx="23597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1100" b="1" dirty="0">
                <a:solidFill>
                  <a:schemeClr val="bg1"/>
                </a:solidFill>
              </a:rPr>
              <a:t>Расчет, основанный </a:t>
            </a:r>
            <a:r>
              <a:rPr lang="ru-RU" sz="1100" b="1" dirty="0" smtClean="0">
                <a:solidFill>
                  <a:schemeClr val="bg1"/>
                </a:solidFill>
              </a:rPr>
              <a:t>на:</a:t>
            </a:r>
          </a:p>
          <a:p>
            <a:pPr marL="216000" lvl="2" indent="-2160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—"/>
              <a:defRPr/>
            </a:pPr>
            <a:r>
              <a:rPr lang="ru-RU" sz="900" dirty="0">
                <a:solidFill>
                  <a:schemeClr val="bg1"/>
                </a:solidFill>
              </a:rPr>
              <a:t>данных о деятельности, умноженных на </a:t>
            </a:r>
            <a:r>
              <a:rPr lang="ru-RU" sz="900" dirty="0" err="1" smtClean="0">
                <a:solidFill>
                  <a:schemeClr val="bg1"/>
                </a:solidFill>
              </a:rPr>
              <a:t>соответст</a:t>
            </a:r>
            <a:r>
              <a:rPr lang="ru-RU" sz="900" dirty="0" smtClean="0">
                <a:solidFill>
                  <a:schemeClr val="bg1"/>
                </a:solidFill>
              </a:rPr>
              <a:t>-</a:t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err="1" smtClean="0">
                <a:solidFill>
                  <a:schemeClr val="bg1"/>
                </a:solidFill>
              </a:rPr>
              <a:t>вующие</a:t>
            </a:r>
            <a:r>
              <a:rPr lang="ru-RU" sz="900" dirty="0" smtClean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коэффициенты  </a:t>
            </a:r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выбросов </a:t>
            </a:r>
            <a:r>
              <a:rPr lang="ru-RU" sz="900" dirty="0">
                <a:solidFill>
                  <a:schemeClr val="bg1"/>
                </a:solidFill>
              </a:rPr>
              <a:t>или удаления</a:t>
            </a:r>
            <a:r>
              <a:rPr lang="en-US" sz="900" dirty="0">
                <a:solidFill>
                  <a:schemeClr val="bg1"/>
                </a:solidFill>
              </a:rPr>
              <a:t>,</a:t>
            </a:r>
            <a:endParaRPr lang="ru-RU" sz="900" dirty="0">
              <a:solidFill>
                <a:schemeClr val="bg1"/>
              </a:solidFill>
            </a:endParaRPr>
          </a:p>
          <a:p>
            <a:pPr marL="216000" lvl="2" indent="-2160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—"/>
              <a:defRPr/>
            </a:pPr>
            <a:r>
              <a:rPr lang="ru-RU" sz="900" dirty="0">
                <a:solidFill>
                  <a:schemeClr val="bg1"/>
                </a:solidFill>
              </a:rPr>
              <a:t>использовании </a:t>
            </a:r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моделей</a:t>
            </a:r>
            <a:r>
              <a:rPr lang="en-US" sz="900" dirty="0">
                <a:solidFill>
                  <a:schemeClr val="bg1"/>
                </a:solidFill>
              </a:rPr>
              <a:t>,</a:t>
            </a:r>
            <a:endParaRPr lang="ru-RU" sz="900" dirty="0">
              <a:solidFill>
                <a:schemeClr val="bg1"/>
              </a:solidFill>
            </a:endParaRPr>
          </a:p>
          <a:p>
            <a:pPr marL="216000" lvl="2" indent="-2160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—"/>
              <a:defRPr/>
            </a:pPr>
            <a:r>
              <a:rPr lang="ru-RU" sz="900" dirty="0">
                <a:solidFill>
                  <a:schemeClr val="bg1"/>
                </a:solidFill>
              </a:rPr>
              <a:t>корреляциях, </a:t>
            </a:r>
            <a:r>
              <a:rPr lang="ru-RU" sz="900" dirty="0" err="1" smtClean="0">
                <a:solidFill>
                  <a:schemeClr val="bg1"/>
                </a:solidFill>
              </a:rPr>
              <a:t>специфи</a:t>
            </a:r>
            <a:r>
              <a:rPr lang="ru-RU" sz="900" dirty="0" smtClean="0">
                <a:solidFill>
                  <a:schemeClr val="bg1"/>
                </a:solidFill>
              </a:rPr>
              <a:t>-</a:t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err="1" smtClean="0">
                <a:solidFill>
                  <a:schemeClr val="bg1"/>
                </a:solidFill>
              </a:rPr>
              <a:t>ческих</a:t>
            </a:r>
            <a:r>
              <a:rPr lang="ru-RU" sz="900" dirty="0" smtClean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для данного производственного </a:t>
            </a:r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процесса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ru-RU" sz="900" dirty="0">
                <a:solidFill>
                  <a:schemeClr val="bg1"/>
                </a:solidFill>
              </a:rPr>
              <a:t>и</a:t>
            </a:r>
          </a:p>
          <a:p>
            <a:pPr marL="216000" lvl="2" indent="-2160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—"/>
              <a:defRPr/>
            </a:pPr>
            <a:r>
              <a:rPr lang="ru-RU" sz="900" dirty="0">
                <a:solidFill>
                  <a:schemeClr val="bg1"/>
                </a:solidFill>
              </a:rPr>
              <a:t>материальном балансе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6143" y="2636095"/>
            <a:ext cx="1450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1100" b="1" dirty="0">
                <a:solidFill>
                  <a:schemeClr val="bg1"/>
                </a:solidFill>
              </a:rPr>
              <a:t>Измерение</a:t>
            </a:r>
          </a:p>
          <a:p>
            <a:pPr marL="216000" lvl="2" indent="-2160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—"/>
              <a:defRPr/>
            </a:pPr>
            <a:r>
              <a:rPr lang="ru-RU" sz="900" dirty="0">
                <a:solidFill>
                  <a:schemeClr val="bg1"/>
                </a:solidFill>
              </a:rPr>
              <a:t>непрерывное, </a:t>
            </a:r>
          </a:p>
          <a:p>
            <a:pPr marL="216000" lvl="2" indent="-2160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—"/>
              <a:defRPr/>
            </a:pPr>
            <a:r>
              <a:rPr lang="ru-RU" sz="900" dirty="0">
                <a:solidFill>
                  <a:schemeClr val="bg1"/>
                </a:solidFill>
              </a:rPr>
              <a:t>периодическое.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7697" y="1781005"/>
            <a:ext cx="30043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ru-RU" altLang="ru-RU" sz="1100" b="1" dirty="0">
                <a:solidFill>
                  <a:srgbClr val="00338D"/>
                </a:solidFill>
              </a:rPr>
              <a:t>Методы количественного определения: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90733" y="1833642"/>
            <a:ext cx="2726317" cy="2235780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имеют </a:t>
            </a: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в распоряжении достаточный набор аналитических методов, методологий количественного учета, программных продуктов и коэффициентов для проведения расчетов выбросов парниковых газов с требуемым уровнем точности.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90733" y="1833641"/>
            <a:ext cx="351109" cy="2235782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8950" y="5747982"/>
            <a:ext cx="8928099" cy="552806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Опыт реализации </a:t>
            </a:r>
            <a:r>
              <a:rPr lang="ru-RU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Проектов Совместного Осуществления в России </a:t>
            </a: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показал, что организация мониторинга выбросов парниковых газов практически не требует капиталовложений и может быть реализована на основе рутинных элементов производственного и производственно-экологического контроля.</a:t>
            </a:r>
            <a:endParaRPr lang="en-US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950" y="5747982"/>
            <a:ext cx="351109" cy="552806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и заверение заявлений </a:t>
            </a:r>
            <a:r>
              <a:rPr lang="ru-RU" dirty="0" smtClean="0"/>
              <a:t>по </a:t>
            </a:r>
            <a:r>
              <a:rPr lang="ru-RU" dirty="0"/>
              <a:t>парниковым газам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8950" y="1422401"/>
            <a:ext cx="8928100" cy="28002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b="1">
                <a:solidFill>
                  <a:schemeClr val="bg1"/>
                </a:solidFill>
              </a:rPr>
              <a:t>Принципы проверки и заверения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51" y="1866343"/>
            <a:ext cx="1641878" cy="371336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</a:rPr>
              <a:t>Беспристрастность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0506" y="1866343"/>
            <a:ext cx="1641878" cy="371336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</a:rPr>
              <a:t>Компетентность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2061" y="1866343"/>
            <a:ext cx="1641878" cy="371336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</a:rPr>
              <a:t>Обоснованность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3616" y="1866343"/>
            <a:ext cx="1641878" cy="371336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</a:rPr>
              <a:t>Прозрачность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5172" y="1866342"/>
            <a:ext cx="1641878" cy="371336"/>
          </a:xfrm>
          <a:prstGeom prst="rect">
            <a:avLst/>
          </a:prstGeom>
          <a:solidFill>
            <a:srgbClr val="00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</a:rPr>
              <a:t>Конфиденциальность</a:t>
            </a:r>
          </a:p>
        </p:txBody>
      </p:sp>
      <p:sp>
        <p:nvSpPr>
          <p:cNvPr id="11" name="Chevron 10"/>
          <p:cNvSpPr>
            <a:spLocks noChangeAspect="1"/>
          </p:cNvSpPr>
          <p:nvPr/>
        </p:nvSpPr>
        <p:spPr>
          <a:xfrm rot="5400000">
            <a:off x="1263851" y="1595972"/>
            <a:ext cx="106946" cy="395934"/>
          </a:xfrm>
          <a:prstGeom prst="chevron">
            <a:avLst>
              <a:gd name="adj" fmla="val 79269"/>
            </a:avLst>
          </a:prstGeom>
          <a:solidFill>
            <a:srgbClr val="0091D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>
            <a:spLocks noChangeAspect="1"/>
          </p:cNvSpPr>
          <p:nvPr/>
        </p:nvSpPr>
        <p:spPr>
          <a:xfrm rot="5400000">
            <a:off x="3085406" y="1587475"/>
            <a:ext cx="106946" cy="395934"/>
          </a:xfrm>
          <a:prstGeom prst="chevron">
            <a:avLst>
              <a:gd name="adj" fmla="val 79269"/>
            </a:avLst>
          </a:prstGeom>
          <a:solidFill>
            <a:srgbClr val="0091D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>
            <a:spLocks noChangeAspect="1"/>
          </p:cNvSpPr>
          <p:nvPr/>
        </p:nvSpPr>
        <p:spPr>
          <a:xfrm rot="5400000">
            <a:off x="4906961" y="1595972"/>
            <a:ext cx="106946" cy="395934"/>
          </a:xfrm>
          <a:prstGeom prst="chevron">
            <a:avLst>
              <a:gd name="adj" fmla="val 79269"/>
            </a:avLst>
          </a:prstGeom>
          <a:solidFill>
            <a:srgbClr val="0091D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>
            <a:spLocks noChangeAspect="1"/>
          </p:cNvSpPr>
          <p:nvPr/>
        </p:nvSpPr>
        <p:spPr>
          <a:xfrm rot="5400000">
            <a:off x="6728516" y="1587475"/>
            <a:ext cx="106946" cy="395934"/>
          </a:xfrm>
          <a:prstGeom prst="chevron">
            <a:avLst>
              <a:gd name="adj" fmla="val 79269"/>
            </a:avLst>
          </a:prstGeom>
          <a:solidFill>
            <a:srgbClr val="0091D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>
            <a:spLocks noChangeAspect="1"/>
          </p:cNvSpPr>
          <p:nvPr/>
        </p:nvSpPr>
        <p:spPr>
          <a:xfrm rot="5400000">
            <a:off x="8589289" y="1587475"/>
            <a:ext cx="106946" cy="395934"/>
          </a:xfrm>
          <a:prstGeom prst="chevron">
            <a:avLst>
              <a:gd name="adj" fmla="val 79269"/>
            </a:avLst>
          </a:prstGeom>
          <a:solidFill>
            <a:srgbClr val="0091D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575" y="2415273"/>
            <a:ext cx="903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8D"/>
                </a:solidFill>
              </a:rPr>
              <a:t>Проверка и заверение </a:t>
            </a:r>
            <a:r>
              <a:rPr lang="ru-RU" sz="1200" dirty="0" smtClean="0">
                <a:solidFill>
                  <a:srgbClr val="00338D"/>
                </a:solidFill>
              </a:rPr>
              <a:t>отчетов по парниковым газам может </a:t>
            </a:r>
            <a:r>
              <a:rPr lang="ru-RU" sz="1200" dirty="0">
                <a:solidFill>
                  <a:srgbClr val="00338D"/>
                </a:solidFill>
              </a:rPr>
              <a:t>осуществляться </a:t>
            </a:r>
            <a:r>
              <a:rPr lang="ru-RU" sz="1200" b="1" dirty="0" smtClean="0">
                <a:solidFill>
                  <a:srgbClr val="00338D"/>
                </a:solidFill>
              </a:rPr>
              <a:t>независимой </a:t>
            </a:r>
            <a:r>
              <a:rPr lang="ru-RU" sz="1200" b="1" dirty="0">
                <a:solidFill>
                  <a:srgbClr val="00338D"/>
                </a:solidFill>
              </a:rPr>
              <a:t>аккредитованной </a:t>
            </a:r>
            <a:r>
              <a:rPr lang="ru-RU" sz="1200" b="1" dirty="0" smtClean="0">
                <a:solidFill>
                  <a:srgbClr val="00338D"/>
                </a:solidFill>
              </a:rPr>
              <a:t>организацией</a:t>
            </a:r>
            <a:r>
              <a:rPr lang="ru-RU" sz="1200" dirty="0" smtClean="0">
                <a:solidFill>
                  <a:srgbClr val="00338D"/>
                </a:solidFill>
              </a:rPr>
              <a:t> или </a:t>
            </a:r>
            <a:r>
              <a:rPr lang="ru-RU" sz="1200" b="1" dirty="0" smtClean="0">
                <a:solidFill>
                  <a:srgbClr val="00338D"/>
                </a:solidFill>
              </a:rPr>
              <a:t>уполномоченным органом </a:t>
            </a:r>
            <a:r>
              <a:rPr lang="ru-RU" sz="1200" b="1" dirty="0">
                <a:solidFill>
                  <a:srgbClr val="00338D"/>
                </a:solidFill>
              </a:rPr>
              <a:t>исполнительной власти</a:t>
            </a:r>
            <a:endParaRPr lang="en-US" sz="1200" dirty="0">
              <a:solidFill>
                <a:srgbClr val="00338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7603" y="2997871"/>
            <a:ext cx="44517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38D"/>
                </a:solidFill>
              </a:rPr>
              <a:t>Проверка независимой аккредитованной </a:t>
            </a:r>
            <a:r>
              <a:rPr lang="ru-RU" sz="1000" b="1" dirty="0" smtClean="0">
                <a:solidFill>
                  <a:srgbClr val="00338D"/>
                </a:solidFill>
              </a:rPr>
              <a:t>организацией</a:t>
            </a:r>
          </a:p>
          <a:p>
            <a:endParaRPr lang="ru-RU" sz="1000" b="1" dirty="0">
              <a:solidFill>
                <a:srgbClr val="00338D"/>
              </a:solidFill>
            </a:endParaRPr>
          </a:p>
          <a:p>
            <a:r>
              <a:rPr lang="ru-RU" sz="1000" b="1" dirty="0">
                <a:solidFill>
                  <a:srgbClr val="00A3A1"/>
                </a:solidFill>
              </a:rPr>
              <a:t>Преимущества: </a:t>
            </a:r>
            <a:r>
              <a:rPr lang="ru-RU" sz="1000" dirty="0">
                <a:solidFill>
                  <a:srgbClr val="00338D"/>
                </a:solidFill>
              </a:rPr>
              <a:t>	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Условия предоставления услуг, сроки, дополнительные критерии проверки, компетентность специалистов регламентируется </a:t>
            </a:r>
            <a:r>
              <a:rPr lang="ru-RU" sz="1000" dirty="0" smtClean="0">
                <a:solidFill>
                  <a:schemeClr val="tx2"/>
                </a:solidFill>
              </a:rPr>
              <a:t>договором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 smtClean="0">
                <a:solidFill>
                  <a:schemeClr val="tx2"/>
                </a:solidFill>
              </a:rPr>
              <a:t>Корректировка </a:t>
            </a:r>
            <a:r>
              <a:rPr lang="ru-RU" sz="1000" dirty="0">
                <a:solidFill>
                  <a:schemeClr val="tx2"/>
                </a:solidFill>
              </a:rPr>
              <a:t>и уточнение отчета в соответствии с рекомендациями компании, производящей </a:t>
            </a:r>
            <a:r>
              <a:rPr lang="ru-RU" sz="1000" dirty="0" smtClean="0">
                <a:solidFill>
                  <a:schemeClr val="tx2"/>
                </a:solidFill>
              </a:rPr>
              <a:t>заверение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Разработка рекомендаций по улучшению системы мониторинга и управления данными по выбросам парниковых газов</a:t>
            </a:r>
          </a:p>
          <a:p>
            <a:r>
              <a:rPr lang="ru-RU" sz="1000" b="1" dirty="0">
                <a:solidFill>
                  <a:srgbClr val="BC204B"/>
                </a:solidFill>
              </a:rPr>
              <a:t>Недостатки: </a:t>
            </a:r>
            <a:r>
              <a:rPr lang="ru-RU" sz="1000" dirty="0">
                <a:solidFill>
                  <a:srgbClr val="BC204B"/>
                </a:solidFill>
              </a:rPr>
              <a:t>	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Необходимость оплачивать услуги </a:t>
            </a:r>
            <a:r>
              <a:rPr lang="ru-RU" sz="1000" dirty="0" smtClean="0">
                <a:solidFill>
                  <a:schemeClr val="tx2"/>
                </a:solidFill>
              </a:rPr>
              <a:t>заверителя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Риск </a:t>
            </a:r>
            <a:r>
              <a:rPr lang="ru-RU" sz="1000" dirty="0" smtClean="0">
                <a:solidFill>
                  <a:schemeClr val="tx2"/>
                </a:solidFill>
              </a:rPr>
              <a:t>беспристрастности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6663" y="2997871"/>
            <a:ext cx="437038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338D"/>
                </a:solidFill>
              </a:rPr>
              <a:t>Проверка уполномоченным органом государственной власти</a:t>
            </a:r>
          </a:p>
          <a:p>
            <a:endParaRPr lang="ru-RU" sz="1000" b="1" dirty="0">
              <a:solidFill>
                <a:srgbClr val="00338D"/>
              </a:solidFill>
            </a:endParaRPr>
          </a:p>
          <a:p>
            <a:r>
              <a:rPr lang="ru-RU" sz="1000" b="1" dirty="0">
                <a:solidFill>
                  <a:srgbClr val="00A3A1"/>
                </a:solidFill>
              </a:rPr>
              <a:t>Преимущества: </a:t>
            </a:r>
            <a:r>
              <a:rPr lang="ru-RU" sz="1000" dirty="0">
                <a:solidFill>
                  <a:srgbClr val="00338D"/>
                </a:solidFill>
              </a:rPr>
              <a:t>	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Компания не несет расходов по организации проверки и заверению</a:t>
            </a:r>
          </a:p>
          <a:p>
            <a:r>
              <a:rPr lang="ru-RU" sz="1000" b="1" dirty="0" smtClean="0">
                <a:solidFill>
                  <a:srgbClr val="BC204B"/>
                </a:solidFill>
              </a:rPr>
              <a:t>Недостатки</a:t>
            </a:r>
            <a:r>
              <a:rPr lang="ru-RU" sz="1000" b="1" dirty="0">
                <a:solidFill>
                  <a:srgbClr val="BC204B"/>
                </a:solidFill>
              </a:rPr>
              <a:t>: </a:t>
            </a:r>
            <a:r>
              <a:rPr lang="ru-RU" sz="1000" dirty="0">
                <a:solidFill>
                  <a:srgbClr val="BC204B"/>
                </a:solidFill>
              </a:rPr>
              <a:t>	</a:t>
            </a: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Оценка надежности системы мониторинга и управления выбросами не входит в программу проверки гос. </a:t>
            </a:r>
            <a:r>
              <a:rPr lang="ru-RU" sz="1000" dirty="0" smtClean="0">
                <a:solidFill>
                  <a:schemeClr val="tx2"/>
                </a:solidFill>
              </a:rPr>
              <a:t>органами 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Отсутствие возможности определять дополнительные условия проведения проверки и заверения (сроки, структура отчета, формулировка заверения</a:t>
            </a:r>
            <a:r>
              <a:rPr lang="ru-RU" sz="1000" dirty="0" smtClean="0">
                <a:solidFill>
                  <a:schemeClr val="tx2"/>
                </a:solidFill>
              </a:rPr>
              <a:t>)</a:t>
            </a:r>
            <a:endParaRPr lang="ru-RU" sz="1000" dirty="0">
              <a:solidFill>
                <a:schemeClr val="tx2"/>
              </a:solidFill>
            </a:endParaRPr>
          </a:p>
          <a:p>
            <a:pPr marL="216000" lvl="2" indent="-2160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</a:rPr>
              <a:t>Отсутствие возможности предоставлять результаты проверки в формате, признаваемом иностранными </a:t>
            </a:r>
            <a:r>
              <a:rPr lang="ru-RU" sz="1000" dirty="0" smtClean="0">
                <a:solidFill>
                  <a:schemeClr val="tx2"/>
                </a:solidFill>
              </a:rPr>
              <a:t>контрагентами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950" y="5457905"/>
            <a:ext cx="8928100" cy="656567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54000" rIns="54000" bIns="54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Процедура проверки и заверения отчетности по выбросам парниковых газов  обеспечивает необходимый уровень надежности и достоверности информации для принятия управленческих решений в области регулирования выбросов парниковых газов на всех уровнях – от корпоративного до государственного.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8950" y="5457905"/>
            <a:ext cx="351109" cy="656567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46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12/02/2016 01:32: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heme/theme1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 Standard JSC_rus</Template>
  <TotalTime>237</TotalTime>
  <Words>1600</Words>
  <Application>Microsoft Office PowerPoint</Application>
  <PresentationFormat>A4 Paper (210x297 mm)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Kokila</vt:lpstr>
      <vt:lpstr>KPMG Cyrillic Extralight</vt:lpstr>
      <vt:lpstr>Times New Roman</vt:lpstr>
      <vt:lpstr>Univers for KPMG</vt:lpstr>
      <vt:lpstr>Wingdings</vt:lpstr>
      <vt:lpstr>KPMG_Report_4x3_050216_2016</vt:lpstr>
      <vt:lpstr>Система корпоративного мониторинга выбросов парниковых газов, как основа принятия управленческих решений в области низкоуглеродного развития.</vt:lpstr>
      <vt:lpstr>Государственная политика в области  регулирования выбросов парниковых газов</vt:lpstr>
      <vt:lpstr>Управление выбросами парниковых газов</vt:lpstr>
      <vt:lpstr>Корпоративные системы управления  выбросами парниковых газов</vt:lpstr>
      <vt:lpstr>Процесс принятия управленческих решений   по выбросам парниковых газов</vt:lpstr>
      <vt:lpstr>Стандарты в области мониторинга и управления выбросами</vt:lpstr>
      <vt:lpstr>Определение границ мониторинга и отчетности</vt:lpstr>
      <vt:lpstr>Методы количественного определения  выбросов парниковых газов</vt:lpstr>
      <vt:lpstr>Проверка и заверение заявлений по парниковым газам</vt:lpstr>
      <vt:lpstr>Государственная аккредитация </vt:lpstr>
      <vt:lpstr>Вопросы и ответы</vt:lpstr>
      <vt:lpstr>PowerPoint Presentation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корпоративного мониторинга выбросов парниковых газов, как основа принятия управленческих решений в области низкоуглеродного развития.</dc:title>
  <dc:creator>alexanderkondratiev</dc:creator>
  <cp:lastModifiedBy>kpmg</cp:lastModifiedBy>
  <cp:revision>24</cp:revision>
  <cp:lastPrinted>2016-05-23T14:43:38Z</cp:lastPrinted>
  <dcterms:created xsi:type="dcterms:W3CDTF">2016-05-23T11:31:44Z</dcterms:created>
  <dcterms:modified xsi:type="dcterms:W3CDTF">2016-05-23T15:46:10Z</dcterms:modified>
  <cp:category>KPMG Confidential</cp:category>
</cp:coreProperties>
</file>